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520" r:id="rId2"/>
    <p:sldId id="510" r:id="rId3"/>
    <p:sldId id="257" r:id="rId4"/>
    <p:sldId id="473" r:id="rId5"/>
    <p:sldId id="505" r:id="rId6"/>
    <p:sldId id="501" r:id="rId7"/>
    <p:sldId id="502" r:id="rId8"/>
    <p:sldId id="518" r:id="rId9"/>
    <p:sldId id="410" r:id="rId10"/>
    <p:sldId id="485" r:id="rId11"/>
    <p:sldId id="516" r:id="rId12"/>
    <p:sldId id="517" r:id="rId13"/>
    <p:sldId id="506" r:id="rId14"/>
    <p:sldId id="274" r:id="rId15"/>
    <p:sldId id="275" r:id="rId16"/>
    <p:sldId id="276" r:id="rId17"/>
    <p:sldId id="277" r:id="rId18"/>
    <p:sldId id="523" r:id="rId19"/>
    <p:sldId id="521" r:id="rId20"/>
    <p:sldId id="279" r:id="rId21"/>
    <p:sldId id="280" r:id="rId22"/>
    <p:sldId id="281" r:id="rId23"/>
    <p:sldId id="508" r:id="rId24"/>
    <p:sldId id="284" r:id="rId25"/>
    <p:sldId id="488" r:id="rId26"/>
    <p:sldId id="285" r:id="rId27"/>
    <p:sldId id="286" r:id="rId28"/>
    <p:sldId id="287" r:id="rId29"/>
    <p:sldId id="288" r:id="rId30"/>
    <p:sldId id="273" r:id="rId31"/>
    <p:sldId id="49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20"/>
    <p:restoredTop sz="91387"/>
  </p:normalViewPr>
  <p:slideViewPr>
    <p:cSldViewPr snapToGrid="0" snapToObjects="1">
      <p:cViewPr varScale="1">
        <p:scale>
          <a:sx n="105" d="100"/>
          <a:sy n="105" d="100"/>
        </p:scale>
        <p:origin x="44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5139D-F980-F14D-936A-F5431C3974F5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7F61A-7560-DC41-B24F-3C99A811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25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13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 which we will explain in greater detail</a:t>
            </a:r>
            <a:r>
              <a:rPr lang="en-US" baseline="0" dirty="0" smtClean="0"/>
              <a:t> in the next session.</a:t>
            </a:r>
          </a:p>
          <a:p>
            <a:r>
              <a:rPr lang="en-US" baseline="0" dirty="0" smtClean="0"/>
              <a:t>Here’s an overview of how the code of GCN would look like.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60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… DGL</a:t>
            </a:r>
            <a:r>
              <a:rPr lang="en-US" baseline="0" dirty="0" smtClean="0"/>
              <a:t> also support Python message/reduce functions although less efficiently.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So try your best to use </a:t>
            </a:r>
            <a:r>
              <a:rPr lang="en-US" baseline="0" dirty="0" err="1" smtClean="0"/>
              <a:t>builtins</a:t>
            </a:r>
            <a:r>
              <a:rPr lang="en-US" baseline="0" dirty="0" smtClean="0"/>
              <a:t>, and fallback to UDFs only if you want SUPER FANCY COMPLICATED message/reduce functions.</a:t>
            </a:r>
            <a:endParaRPr dirty="0"/>
          </a:p>
        </p:txBody>
      </p:sp>
      <p:sp>
        <p:nvSpPr>
          <p:cNvPr id="340" name="Google Shape;34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957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1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268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support up to half a billion nodes…..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</a:t>
            </a:r>
            <a:r>
              <a:rPr lang="en-US" baseline="0" dirty="0" smtClean="0"/>
              <a:t> do that with neighbor sampling techniques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And with neighbor sampling and not-too-heavy feature computation, we found that CPU is more cost-effective than GPU</a:t>
            </a:r>
            <a:endParaRPr lang="en-US" dirty="0" smtClean="0"/>
          </a:p>
        </p:txBody>
      </p:sp>
      <p:sp>
        <p:nvSpPr>
          <p:cNvPr id="412" name="Google Shape;41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1746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Typical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release cycle is three months per major release.</a:t>
            </a:r>
          </a:p>
        </p:txBody>
      </p:sp>
      <p:sp>
        <p:nvSpPr>
          <p:cNvPr id="422" name="Google Shape;42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2835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2750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4978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2" name="Google Shape;442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3140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283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07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Message:</a:t>
            </a:r>
            <a:r>
              <a:rPr lang="en-US" baseline="0" dirty="0" smtClean="0"/>
              <a:t> tensor computed from source node/ destination node/ edge features</a:t>
            </a:r>
          </a:p>
          <a:p>
            <a:r>
              <a:rPr lang="en-US" baseline="0" dirty="0" smtClean="0"/>
              <a:t>Reduce: aggregating the messages (and updating the node representation accordingly)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55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D9665-EDDC-4B65-A5EC-9F3F11A394B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316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208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4754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391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246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Multiply can be replaced</a:t>
            </a:r>
            <a:r>
              <a:rPr lang="en-US" baseline="0" dirty="0" smtClean="0"/>
              <a:t> with other binary operations as well.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The operands can also change to source, destination or edge</a:t>
            </a:r>
            <a:endParaRPr dirty="0"/>
          </a:p>
        </p:txBody>
      </p:sp>
      <p:sp>
        <p:nvSpPr>
          <p:cNvPr id="269" name="Google Shape;26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0908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9EF8-4634-F941-93F8-60894CC67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C6745-2603-ED4F-9162-83618087E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E4319-CE2C-C447-AF63-B5685E005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46337-0557-C44D-8699-5819A2E89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91B77-7928-3B46-BB07-AC7D45470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C2A1FA-7FEA-EB47-82BE-C07D4A487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64" r="23436"/>
          <a:stretch/>
        </p:blipFill>
        <p:spPr>
          <a:xfrm>
            <a:off x="11092070" y="5887413"/>
            <a:ext cx="885184" cy="90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4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F37B-8DD5-D14A-919F-7C734F0C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5241F-C996-6641-9857-EAB07C17E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A957B-8417-5241-87BE-856E242E5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A92E1-DA42-044F-A48F-5106974A1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B63DD-A920-9D4C-BF75-890FACBC2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7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18E7DF-6669-294B-91AA-194C40A6D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F3964-F461-4F46-9C04-6C66004F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84D11-0471-9549-B579-E1C5A6B1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83C44-2DF1-BB4C-BD6C-623ADC3C4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2446C-B782-0C44-A413-FC9D25332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92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Custom Layout" type="tx">
  <p:cSld name="3_Custom Layou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3"/>
          <p:cNvSpPr/>
          <p:nvPr/>
        </p:nvSpPr>
        <p:spPr>
          <a:xfrm>
            <a:off x="2494845" y="-1004710"/>
            <a:ext cx="1920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45700" rIns="6095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42" name="Google Shape;42;p43"/>
          <p:cNvSpPr/>
          <p:nvPr/>
        </p:nvSpPr>
        <p:spPr>
          <a:xfrm>
            <a:off x="498905" y="6544608"/>
            <a:ext cx="4037035" cy="14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2018, Amazon Web Services, Inc. or its Affiliates. All rights reserved.</a:t>
            </a:r>
            <a:endParaRPr/>
          </a:p>
        </p:txBody>
      </p:sp>
      <p:sp>
        <p:nvSpPr>
          <p:cNvPr id="43" name="Google Shape;43;p43"/>
          <p:cNvSpPr txBox="1">
            <a:spLocks noGrp="1"/>
          </p:cNvSpPr>
          <p:nvPr>
            <p:ph type="title"/>
          </p:nvPr>
        </p:nvSpPr>
        <p:spPr>
          <a:xfrm>
            <a:off x="365760" y="243839"/>
            <a:ext cx="10940405" cy="912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3"/>
          <p:cNvSpPr/>
          <p:nvPr/>
        </p:nvSpPr>
        <p:spPr>
          <a:xfrm>
            <a:off x="0" y="1115121"/>
            <a:ext cx="12192000" cy="57428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45700" rIns="6095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3"/>
          <p:cNvSpPr txBox="1">
            <a:spLocks noGrp="1"/>
          </p:cNvSpPr>
          <p:nvPr>
            <p:ph type="body" idx="1"/>
          </p:nvPr>
        </p:nvSpPr>
        <p:spPr>
          <a:xfrm>
            <a:off x="365760" y="1279759"/>
            <a:ext cx="11476285" cy="4923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1754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232F3D"/>
              </a:buClr>
              <a:buSzPts val="1467"/>
              <a:buChar char="•"/>
              <a:defRPr sz="1467">
                <a:solidFill>
                  <a:srgbClr val="232F3D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marL="914400" lvl="1" indent="-22860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232F3D"/>
              </a:buClr>
              <a:buSzPts val="1467"/>
              <a:buNone/>
              <a:defRPr sz="1467">
                <a:solidFill>
                  <a:srgbClr val="232F3D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marL="1371600" lvl="2" indent="-22860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232F3D"/>
              </a:buClr>
              <a:buSzPts val="1467"/>
              <a:buNone/>
              <a:defRPr sz="1467">
                <a:solidFill>
                  <a:srgbClr val="232F3D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marL="1828800" lvl="3" indent="-22860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232F3D"/>
              </a:buClr>
              <a:buSzPts val="1467"/>
              <a:buNone/>
              <a:defRPr sz="1467">
                <a:solidFill>
                  <a:srgbClr val="232F3D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marL="2286000" lvl="4" indent="-22860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232F3D"/>
              </a:buClr>
              <a:buSzPts val="1467"/>
              <a:buNone/>
              <a:defRPr sz="1467">
                <a:solidFill>
                  <a:srgbClr val="232F3D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2246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C244-7BE2-D84C-B401-A17AF9F42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5A59-AAC6-EA46-AEBF-1CF711CB4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A03A3-958D-9E46-970E-22D775326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F3D66-519F-B64E-A515-FBA51CDF3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761CC-91B6-C149-8F45-AC8BE081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66911E-5B1D-AE4E-BD0C-B041B938E2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64" r="23436"/>
          <a:stretch/>
        </p:blipFill>
        <p:spPr>
          <a:xfrm>
            <a:off x="11092070" y="5887413"/>
            <a:ext cx="885184" cy="90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90368-CA93-614C-A140-522EAF6C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0C23-6DC9-2A43-9515-1C40CEEBD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2FB97-96A0-154D-BBE6-D1C43C8A8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DA158-7BA5-8047-A43C-42A12743E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45A3D-7108-D448-816D-528E689E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3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7958-2A9D-FB4E-B6EB-F1756A93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5C37A-A15C-ED4E-A0ED-129E962BF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2CCBC-5595-B24E-B0DE-F04AE7266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A1807-929A-C548-8B79-21CD9FB4B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624C3-BB59-0840-BD9C-6296B0C5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78E98-4D73-9248-A3EC-04858E00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9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C797-82A2-5243-B7AE-C28124E6F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F2D12-D0B8-E048-BFFB-042315056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52EAC-129C-394B-A5C1-E11D0D1E4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1C676F-B491-5B4F-B290-3A741DF246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05B50-6699-174A-99A0-DB4F2DE9C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2FC29B-A63A-3D40-8E0E-5338B3E7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DC6530-53A4-D143-BA47-24EBB3DF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6EFF0E-565A-244E-80BC-FDCDE0CD1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3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0240-8384-C343-9004-1E176498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8A193-A6BC-A845-9E08-E60822AD9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B457D-2627-414B-A583-FFFD7F72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66E4-F7D7-2147-94A7-E5A2F905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4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21038A-B2C9-1E45-9ED0-3E73F30C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B83A1-4401-564C-8080-57529153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A978C-EB3B-BA4D-8D1E-1E87E98B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61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CE19-06DE-E546-AB68-10F582D6E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53E2-E456-2944-AEDC-CC1754B1C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59968-877B-BA46-A10D-0BA25C792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407AA-12C8-854C-A03A-8B1D7A76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A00BE-C743-6746-BDE5-190AEB41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C3BE4-0CD9-9D4B-9E7B-86719C20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5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7E487-83AE-9B42-8AB8-36F0F189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E39210-8E18-614E-80F2-ECA2921E2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AA14B-5047-0F42-9BF0-829DEDA88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9300E9-7576-1641-A058-147CFDD5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5B6D3-8E4A-B948-8F9E-B452F42A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D2AE6-6A40-F048-B05C-746FB28F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9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AF6BE1-63A9-8540-B23B-C91093CD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1D140-BBEF-5846-87B0-3EF933D76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C3EA6-F10D-C545-AFD9-6032729AB4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2E4AA-7AED-9D43-9664-D10041560CEB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264A-25BB-D44B-A5F4-561EE3F92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6846-98AD-4241-B77C-1DCBA03E2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5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dgl.ai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lc/dgl" TargetMode="External"/><Relationship Id="rId2" Type="http://schemas.openxmlformats.org/officeDocument/2006/relationships/hyperlink" Target="https://www.dgl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cuss.dgl.ai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2.png"/><Relationship Id="rId4" Type="http://schemas.openxmlformats.org/officeDocument/2006/relationships/hyperlink" Target="https://arxiv.org/abs/1704.0121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91A5-5711-444B-AC9B-26BD778D4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887" y="1373543"/>
            <a:ext cx="10950222" cy="204125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Microsoft Sans Serif" panose="020B0604020202020204" pitchFamily="34" charset="0"/>
              </a:rPr>
              <a:t>Learning Graph Neural Networks with</a:t>
            </a:r>
            <a:br>
              <a:rPr lang="en-US" b="1" dirty="0">
                <a:cs typeface="Microsoft Sans Serif" panose="020B0604020202020204" pitchFamily="34" charset="0"/>
              </a:rPr>
            </a:br>
            <a:r>
              <a:rPr lang="en-US" b="1" dirty="0">
                <a:cs typeface="Microsoft Sans Serif" panose="020B0604020202020204" pitchFamily="34" charset="0"/>
              </a:rPr>
              <a:t>Deep Graph Library</a:t>
            </a:r>
            <a:endParaRPr lang="en-US" sz="4000" b="1" dirty="0">
              <a:cs typeface="Microsoft Sans Serif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4A680-0AC0-2A43-A8BD-AB1F24A48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964" y="3843776"/>
            <a:ext cx="9722069" cy="2514161"/>
          </a:xfrm>
        </p:spPr>
        <p:txBody>
          <a:bodyPr>
            <a:normAutofit/>
          </a:bodyPr>
          <a:lstStyle/>
          <a:p>
            <a:r>
              <a:rPr lang="en-US" dirty="0" err="1"/>
              <a:t>Lingfan</a:t>
            </a:r>
            <a:r>
              <a:rPr lang="en-US" dirty="0"/>
              <a:t> Yu &amp; Da Zheng &amp; Quan Gan</a:t>
            </a:r>
          </a:p>
          <a:p>
            <a:r>
              <a:rPr lang="en-US" sz="1800" dirty="0"/>
              <a:t>with DGL Team</a:t>
            </a:r>
          </a:p>
          <a:p>
            <a:endParaRPr lang="en-US" sz="1800" dirty="0"/>
          </a:p>
          <a:p>
            <a:r>
              <a:rPr lang="en-US" dirty="0">
                <a:hlinkClick r:id="rId2"/>
              </a:rPr>
              <a:t>http://dgl.ai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9265F-715B-D040-8DFE-7BF8526F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403" y="5100856"/>
            <a:ext cx="2293152" cy="120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4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9BE8-9664-AA4C-88C3-8B82AC44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5444" cy="1325563"/>
          </a:xfrm>
        </p:spPr>
        <p:txBody>
          <a:bodyPr/>
          <a:lstStyle/>
          <a:p>
            <a:r>
              <a:rPr lang="en-US" dirty="0"/>
              <a:t>Existing tools do not support GNNs well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4C21B6-ADF1-CA4C-8D1B-CAC771D74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6807"/>
          </a:xfrm>
        </p:spPr>
        <p:txBody>
          <a:bodyPr/>
          <a:lstStyle/>
          <a:p>
            <a:r>
              <a:rPr lang="en-US" dirty="0"/>
              <a:t>Writing GNNs is hard in TensorFlow/</a:t>
            </a:r>
            <a:r>
              <a:rPr lang="en-US" dirty="0" err="1"/>
              <a:t>Pytorch</a:t>
            </a:r>
            <a:r>
              <a:rPr lang="en-US" dirty="0"/>
              <a:t>/</a:t>
            </a:r>
            <a:r>
              <a:rPr lang="en-US" dirty="0" err="1"/>
              <a:t>MXNet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0BC09-39BF-C745-8206-B40AF2F99F82}"/>
              </a:ext>
            </a:extLst>
          </p:cNvPr>
          <p:cNvSpPr txBox="1"/>
          <p:nvPr/>
        </p:nvSpPr>
        <p:spPr>
          <a:xfrm>
            <a:off x="1631372" y="3345895"/>
            <a:ext cx="8929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(Our implementation) caused </a:t>
            </a:r>
            <a:r>
              <a:rPr lang="en-US" sz="2400" i="1" dirty="0">
                <a:solidFill>
                  <a:srgbClr val="C00000"/>
                </a:solidFill>
              </a:rPr>
              <a:t>OOM </a:t>
            </a:r>
            <a:r>
              <a:rPr lang="en-US" sz="2400" i="1" dirty="0"/>
              <a:t>…</a:t>
            </a:r>
            <a:r>
              <a:rPr lang="en-US" sz="2400" i="1" dirty="0">
                <a:solidFill>
                  <a:srgbClr val="C00000"/>
                </a:solidFill>
              </a:rPr>
              <a:t> </a:t>
            </a:r>
            <a:r>
              <a:rPr lang="en-US" sz="2400" i="1" dirty="0"/>
              <a:t>which is the reason for the lack of results on </a:t>
            </a:r>
            <a:r>
              <a:rPr lang="en-US" sz="2400" i="1" dirty="0" err="1"/>
              <a:t>Pubmed</a:t>
            </a:r>
            <a:r>
              <a:rPr lang="en-US" sz="2400" i="1" dirty="0"/>
              <a:t>.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ADDBC-2E1F-A240-B44B-D8936A2D9BE9}"/>
              </a:ext>
            </a:extLst>
          </p:cNvPr>
          <p:cNvSpPr txBox="1"/>
          <p:nvPr/>
        </p:nvSpPr>
        <p:spPr>
          <a:xfrm>
            <a:off x="4237225" y="4889206"/>
            <a:ext cx="6123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-- from the authors of Graph Attention Network [ICLR’18]</a:t>
            </a:r>
            <a:endParaRPr lang="zh-CN" alt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8489B8-8D77-F14D-BD47-56FBC1E1F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1" r="45739" b="31037"/>
          <a:stretch/>
        </p:blipFill>
        <p:spPr>
          <a:xfrm>
            <a:off x="1094688" y="3074040"/>
            <a:ext cx="536684" cy="5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7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7B1A-CD84-DD4B-A39A-139762CB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PageRank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AB2DF-7D53-EA40-B9AF-0665C5DB1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PageRank computes the importance of pages.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8CA10-F758-C440-B91E-30296452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652" y="2938506"/>
            <a:ext cx="3751247" cy="31015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0BF3FB-ECD3-0140-A028-712854BECBB6}"/>
                  </a:ext>
                </a:extLst>
              </p:cNvPr>
              <p:cNvSpPr txBox="1"/>
              <p:nvPr/>
            </p:nvSpPr>
            <p:spPr>
              <a:xfrm>
                <a:off x="1643449" y="2656703"/>
                <a:ext cx="2609369" cy="1344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0BF3FB-ECD3-0140-A028-712854BEC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449" y="2656703"/>
                <a:ext cx="2609369" cy="1344086"/>
              </a:xfrm>
              <a:prstGeom prst="rect">
                <a:avLst/>
              </a:prstGeom>
              <a:blipFill>
                <a:blip r:embed="rId3"/>
                <a:stretch>
                  <a:fillRect t="-67290" b="-55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506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28B98-8230-F949-B7E0-75D713E1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propagation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AB9D7-90DB-5E4C-9089-31816F5F6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1838" y="2483707"/>
            <a:ext cx="1472979" cy="3198985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E89315-9031-5B4A-B773-5359D9C1D3A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Label propagation can be used for connected components.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05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EC10-44A9-EF47-8436-15AC214A8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programming GNN hard?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FBC82A-9760-1440-87F4-B0188EC8E341}"/>
                  </a:ext>
                </a:extLst>
              </p:cNvPr>
              <p:cNvSpPr txBox="1"/>
              <p:nvPr/>
            </p:nvSpPr>
            <p:spPr>
              <a:xfrm>
                <a:off x="2696219" y="3766944"/>
                <a:ext cx="1636888" cy="607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𝑚𝑠𝑔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FBC82A-9760-1440-87F4-B0188EC8E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219" y="3766944"/>
                <a:ext cx="1636888" cy="607602"/>
              </a:xfrm>
              <a:prstGeom prst="rect">
                <a:avLst/>
              </a:prstGeom>
              <a:blipFill>
                <a:blip r:embed="rId2"/>
                <a:stretch>
                  <a:fillRect l="-2308" t="-112500" r="-3846" b="-18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57A421D-C676-A74A-95F5-A2D532081EBB}"/>
              </a:ext>
            </a:extLst>
          </p:cNvPr>
          <p:cNvGrpSpPr/>
          <p:nvPr/>
        </p:nvGrpSpPr>
        <p:grpSpPr>
          <a:xfrm>
            <a:off x="1032694" y="2562048"/>
            <a:ext cx="3110411" cy="2911718"/>
            <a:chOff x="1190742" y="2923823"/>
            <a:chExt cx="3110411" cy="291171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FD60E1C-1596-9344-B9A3-B290E84525D5}"/>
                </a:ext>
              </a:extLst>
            </p:cNvPr>
            <p:cNvSpPr/>
            <p:nvPr/>
          </p:nvSpPr>
          <p:spPr>
            <a:xfrm>
              <a:off x="2244425" y="4158954"/>
              <a:ext cx="471338" cy="480953"/>
            </a:xfrm>
            <a:prstGeom prst="ellipse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1637A75-03A4-3848-A326-1FD3B404B180}"/>
                </a:ext>
              </a:extLst>
            </p:cNvPr>
            <p:cNvSpPr/>
            <p:nvPr/>
          </p:nvSpPr>
          <p:spPr>
            <a:xfrm>
              <a:off x="3059344" y="3079409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7FBB09-4D80-CF41-94F7-2E8D762837CC}"/>
                </a:ext>
              </a:extLst>
            </p:cNvPr>
            <p:cNvSpPr/>
            <p:nvPr/>
          </p:nvSpPr>
          <p:spPr>
            <a:xfrm>
              <a:off x="1190742" y="3319886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02ABE8-18D2-C445-89D6-3B59A7B52D1E}"/>
                </a:ext>
              </a:extLst>
            </p:cNvPr>
            <p:cNvSpPr/>
            <p:nvPr/>
          </p:nvSpPr>
          <p:spPr>
            <a:xfrm>
              <a:off x="1224997" y="5114575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7CBD0C-8E0B-3647-A7A5-07D8791F6676}"/>
                </a:ext>
              </a:extLst>
            </p:cNvPr>
            <p:cNvSpPr/>
            <p:nvPr/>
          </p:nvSpPr>
          <p:spPr>
            <a:xfrm>
              <a:off x="3147376" y="5086181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744C1B3-B50E-F640-A4BC-DC0C22B79996}"/>
                </a:ext>
              </a:extLst>
            </p:cNvPr>
            <p:cNvCxnSpPr>
              <a:cxnSpLocks/>
              <a:stCxn id="10" idx="5"/>
              <a:endCxn id="8" idx="1"/>
            </p:cNvCxnSpPr>
            <p:nvPr/>
          </p:nvCxnSpPr>
          <p:spPr>
            <a:xfrm>
              <a:off x="1593054" y="3730405"/>
              <a:ext cx="720397" cy="49898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A25B967-1FCF-9B49-B97E-CA771E8727E8}"/>
                </a:ext>
              </a:extLst>
            </p:cNvPr>
            <p:cNvCxnSpPr>
              <a:stCxn id="9" idx="3"/>
              <a:endCxn id="8" idx="7"/>
            </p:cNvCxnSpPr>
            <p:nvPr/>
          </p:nvCxnSpPr>
          <p:spPr>
            <a:xfrm flipH="1">
              <a:off x="2646737" y="3489928"/>
              <a:ext cx="481633" cy="73945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CE57A94-3D7D-B643-BE7A-BA824C172FA8}"/>
                </a:ext>
              </a:extLst>
            </p:cNvPr>
            <p:cNvCxnSpPr>
              <a:stCxn id="12" idx="1"/>
              <a:endCxn id="8" idx="5"/>
            </p:cNvCxnSpPr>
            <p:nvPr/>
          </p:nvCxnSpPr>
          <p:spPr>
            <a:xfrm flipH="1" flipV="1">
              <a:off x="2646737" y="4569473"/>
              <a:ext cx="569665" cy="58714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0E981C-A37C-B249-9C0D-ECB652E81E6C}"/>
                </a:ext>
              </a:extLst>
            </p:cNvPr>
            <p:cNvCxnSpPr>
              <a:stCxn id="11" idx="7"/>
              <a:endCxn id="8" idx="3"/>
            </p:cNvCxnSpPr>
            <p:nvPr/>
          </p:nvCxnSpPr>
          <p:spPr>
            <a:xfrm flipV="1">
              <a:off x="1627309" y="4569473"/>
              <a:ext cx="686142" cy="6155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E81154E-5FB4-3447-8B70-EF5858690AFE}"/>
                </a:ext>
              </a:extLst>
            </p:cNvPr>
            <p:cNvSpPr/>
            <p:nvPr/>
          </p:nvSpPr>
          <p:spPr>
            <a:xfrm>
              <a:off x="1593054" y="3079409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B7FEBD-36AB-AE4A-B500-3618102AAF3A}"/>
                </a:ext>
              </a:extLst>
            </p:cNvPr>
            <p:cNvSpPr/>
            <p:nvPr/>
          </p:nvSpPr>
          <p:spPr>
            <a:xfrm>
              <a:off x="1706539" y="5595065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2E5C62-84E8-AE47-A9E7-931B466A42AE}"/>
                </a:ext>
              </a:extLst>
            </p:cNvPr>
            <p:cNvSpPr/>
            <p:nvPr/>
          </p:nvSpPr>
          <p:spPr>
            <a:xfrm>
              <a:off x="3616312" y="2923823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10F8EF-5978-EB4C-A7E9-FFABEF389119}"/>
                </a:ext>
              </a:extLst>
            </p:cNvPr>
            <p:cNvSpPr/>
            <p:nvPr/>
          </p:nvSpPr>
          <p:spPr>
            <a:xfrm>
              <a:off x="3807728" y="5385284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7ADD23-F72D-9F40-86DE-27C9EC8004BE}"/>
              </a:ext>
            </a:extLst>
          </p:cNvPr>
          <p:cNvGrpSpPr/>
          <p:nvPr/>
        </p:nvGrpSpPr>
        <p:grpSpPr>
          <a:xfrm>
            <a:off x="2810183" y="3247731"/>
            <a:ext cx="1941268" cy="395496"/>
            <a:chOff x="2810183" y="3247731"/>
            <a:chExt cx="1941268" cy="3954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856EFD-098F-E744-9131-5F2C13B0DF43}"/>
                </a:ext>
              </a:extLst>
            </p:cNvPr>
            <p:cNvSpPr/>
            <p:nvPr/>
          </p:nvSpPr>
          <p:spPr>
            <a:xfrm>
              <a:off x="2810183" y="3402751"/>
              <a:ext cx="493425" cy="240476"/>
            </a:xfrm>
            <a:prstGeom prst="rect">
              <a:avLst/>
            </a:prstGeom>
            <a:solidFill>
              <a:schemeClr val="accent2"/>
            </a:solidFill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626BD6-2828-8C44-B490-506B0E45C862}"/>
                    </a:ext>
                  </a:extLst>
                </p:cNvPr>
                <p:cNvSpPr txBox="1"/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51</m:t>
                            </m:r>
                          </m:sub>
                          <m:sup/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626BD6-2828-8C44-B490-506B0E45C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blipFill>
                  <a:blip r:embed="rId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1748064-CA9B-8D4C-9B2A-A24ECEEBF715}"/>
              </a:ext>
            </a:extLst>
          </p:cNvPr>
          <p:cNvSpPr txBox="1"/>
          <p:nvPr/>
        </p:nvSpPr>
        <p:spPr>
          <a:xfrm>
            <a:off x="473627" y="5672864"/>
            <a:ext cx="4855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On edge: how messages are calculated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On node: how messages are aggregated and consumed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598DCA-46D5-B141-B275-AE3FBCD0CF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9" r="15838"/>
          <a:stretch/>
        </p:blipFill>
        <p:spPr>
          <a:xfrm>
            <a:off x="7627363" y="2899434"/>
            <a:ext cx="4304116" cy="2387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C7293F5-6FE7-A84A-8DE7-8DA9370463B7}"/>
              </a:ext>
            </a:extLst>
          </p:cNvPr>
          <p:cNvSpPr txBox="1"/>
          <p:nvPr/>
        </p:nvSpPr>
        <p:spPr>
          <a:xfrm>
            <a:off x="7761689" y="5497044"/>
            <a:ext cx="342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How tensors are transformed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2468F0C-63F8-6249-8C22-0B0FEB2C6DA5}"/>
              </a:ext>
            </a:extLst>
          </p:cNvPr>
          <p:cNvSpPr txBox="1">
            <a:spLocks/>
          </p:cNvSpPr>
          <p:nvPr/>
        </p:nvSpPr>
        <p:spPr>
          <a:xfrm>
            <a:off x="7194522" y="1644860"/>
            <a:ext cx="4736957" cy="988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Tensorflow</a:t>
            </a:r>
            <a:r>
              <a:rPr lang="en-US" altLang="zh-CN" dirty="0"/>
              <a:t>/</a:t>
            </a:r>
            <a:r>
              <a:rPr lang="en-US" altLang="zh-CN" dirty="0" err="1"/>
              <a:t>Pytorch</a:t>
            </a:r>
            <a:r>
              <a:rPr lang="en-US" altLang="zh-CN" dirty="0"/>
              <a:t>/</a:t>
            </a:r>
            <a:r>
              <a:rPr lang="en-US" altLang="zh-CN" dirty="0" err="1"/>
              <a:t>MXNet</a:t>
            </a:r>
            <a:r>
              <a:rPr lang="en-US" altLang="zh-CN" dirty="0"/>
              <a:t> provides tensor programming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7B73F5E-266F-A242-989F-D1320F0A0B6F}"/>
              </a:ext>
            </a:extLst>
          </p:cNvPr>
          <p:cNvSpPr txBox="1">
            <a:spLocks/>
          </p:cNvSpPr>
          <p:nvPr/>
        </p:nvSpPr>
        <p:spPr>
          <a:xfrm>
            <a:off x="501730" y="1639498"/>
            <a:ext cx="5446534" cy="53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GNN is based on </a:t>
            </a:r>
            <a:r>
              <a:rPr lang="en-US" altLang="zh-CN" dirty="0">
                <a:solidFill>
                  <a:srgbClr val="C00000"/>
                </a:solidFill>
              </a:rPr>
              <a:t>message passing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F02643E-044F-C34E-B87F-04723D881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279" y="2775731"/>
            <a:ext cx="4243115" cy="214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7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 uiExpand="1" build="p"/>
      <p:bldP spid="29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Goals of DGL</a:t>
            </a:r>
            <a:endParaRPr/>
          </a:p>
        </p:txBody>
      </p:sp>
      <p:sp>
        <p:nvSpPr>
          <p:cNvPr id="258" name="Google Shape;258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005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254000">
              <a:buClr>
                <a:schemeClr val="dk1"/>
              </a:buClr>
              <a:buSzPts val="4000"/>
            </a:pPr>
            <a:r>
              <a:rPr lang="en-US" sz="4000" b="1" dirty="0" smtClean="0"/>
              <a:t>Forward</a:t>
            </a:r>
            <a:r>
              <a:rPr lang="en-US" sz="4000" dirty="0" smtClean="0"/>
              <a:t> </a:t>
            </a:r>
            <a:r>
              <a:rPr lang="en-US" sz="4000" dirty="0"/>
              <a:t>and </a:t>
            </a:r>
            <a:r>
              <a:rPr lang="en-US" sz="4000" b="1" dirty="0" smtClean="0"/>
              <a:t>backward</a:t>
            </a:r>
            <a:r>
              <a:rPr lang="en-US" sz="4000" dirty="0" smtClean="0"/>
              <a:t> compatibility</a:t>
            </a:r>
            <a:endParaRPr lang="en-US" sz="40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54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 sz="4000" b="1" dirty="0" smtClean="0"/>
              <a:t>Fast</a:t>
            </a:r>
            <a:r>
              <a:rPr lang="en-US" sz="4000" dirty="0" smtClean="0"/>
              <a:t> and </a:t>
            </a:r>
            <a:r>
              <a:rPr lang="en-US" sz="4000" b="1" dirty="0" smtClean="0"/>
              <a:t>Scalable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328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Forward compatibility</a:t>
            </a:r>
            <a:endParaRPr dirty="0"/>
          </a:p>
        </p:txBody>
      </p:sp>
      <p:sp>
        <p:nvSpPr>
          <p:cNvPr id="265" name="Google Shape;265;p20"/>
          <p:cNvSpPr txBox="1">
            <a:spLocks noGrp="1"/>
          </p:cNvSpPr>
          <p:nvPr>
            <p:ph type="body" idx="1"/>
          </p:nvPr>
        </p:nvSpPr>
        <p:spPr>
          <a:xfrm>
            <a:off x="838200" y="154083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Facilitate </a:t>
            </a:r>
            <a:r>
              <a:rPr lang="en-US" sz="4400" b="1" i="1" dirty="0" smtClean="0">
                <a:solidFill>
                  <a:srgbClr val="FF0000"/>
                </a:solidFill>
              </a:rPr>
              <a:t>as many</a:t>
            </a:r>
            <a:r>
              <a:rPr lang="en-US" dirty="0" smtClean="0"/>
              <a:t> </a:t>
            </a:r>
            <a:r>
              <a:rPr lang="en-US" dirty="0"/>
              <a:t>models with </a:t>
            </a:r>
            <a:r>
              <a:rPr lang="en-US" sz="4000" b="1" dirty="0"/>
              <a:t>graph </a:t>
            </a:r>
            <a:r>
              <a:rPr lang="en-US" sz="4000" b="1" dirty="0" smtClean="0"/>
              <a:t>structures </a:t>
            </a:r>
            <a:r>
              <a:rPr lang="en-US" sz="4000" b="1" i="1" dirty="0">
                <a:solidFill>
                  <a:srgbClr val="FF0000"/>
                </a:solidFill>
              </a:rPr>
              <a:t>as </a:t>
            </a:r>
            <a:r>
              <a:rPr lang="en-US" sz="4000" b="1" i="1" dirty="0" smtClean="0">
                <a:solidFill>
                  <a:srgbClr val="FF0000"/>
                </a:solidFill>
              </a:rPr>
              <a:t>possible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600" dirty="0" smtClean="0"/>
              <a:t>Including </a:t>
            </a:r>
            <a:r>
              <a:rPr lang="en-US" sz="2600" b="1" dirty="0" smtClean="0"/>
              <a:t>future</a:t>
            </a:r>
            <a:r>
              <a:rPr lang="en-US" sz="2600" dirty="0" smtClean="0"/>
              <a:t> models</a:t>
            </a:r>
            <a:endParaRPr sz="260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With a very narrow and intuitive </a:t>
            </a:r>
            <a:r>
              <a:rPr lang="en-US" dirty="0" smtClean="0"/>
              <a:t>APIs that provide</a:t>
            </a:r>
            <a:endParaRPr dirty="0"/>
          </a:p>
          <a:p>
            <a:pPr lvl="1">
              <a:buClr>
                <a:srgbClr val="FF0000"/>
              </a:buClr>
              <a:buSzPts val="3200"/>
            </a:pPr>
            <a:r>
              <a:rPr lang="en-US" sz="3200" b="1" i="1" dirty="0">
                <a:solidFill>
                  <a:srgbClr val="FF0000"/>
                </a:solidFill>
              </a:rPr>
              <a:t>Flexible</a:t>
            </a:r>
            <a:r>
              <a:rPr lang="en-US" sz="3200" dirty="0"/>
              <a:t> </a:t>
            </a:r>
            <a:r>
              <a:rPr lang="en-US" dirty="0"/>
              <a:t>message propagation </a:t>
            </a:r>
            <a:r>
              <a:rPr lang="en-US" dirty="0" smtClean="0"/>
              <a:t>control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>
              <a:buClr>
                <a:srgbClr val="FF0000"/>
              </a:buClr>
              <a:buSzPts val="3200"/>
            </a:pPr>
            <a:r>
              <a:rPr lang="en-US" sz="3200" b="1" i="1" dirty="0" smtClean="0">
                <a:solidFill>
                  <a:srgbClr val="FF0000"/>
                </a:solidFill>
              </a:rPr>
              <a:t>Concise </a:t>
            </a:r>
            <a:r>
              <a:rPr lang="en-US" dirty="0" smtClean="0"/>
              <a:t>set of </a:t>
            </a:r>
            <a:r>
              <a:rPr lang="en-US" dirty="0" err="1" smtClean="0"/>
              <a:t>builtin</a:t>
            </a:r>
            <a:r>
              <a:rPr lang="en-US" dirty="0" smtClean="0"/>
              <a:t> message/reduce</a:t>
            </a:r>
            <a:br>
              <a:rPr lang="en-US" dirty="0" smtClean="0"/>
            </a:br>
            <a:r>
              <a:rPr lang="en-US" dirty="0" smtClean="0"/>
              <a:t>functions</a:t>
            </a:r>
            <a:endParaRPr lang="en-US" b="1" i="1" dirty="0">
              <a:solidFill>
                <a:srgbClr val="FF0000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 sz="3200" b="1" i="1" dirty="0" smtClean="0">
                <a:solidFill>
                  <a:srgbClr val="FF0000"/>
                </a:solidFill>
              </a:rPr>
              <a:t>Arbitrary</a:t>
            </a:r>
            <a:r>
              <a:rPr lang="en-US" dirty="0" smtClean="0"/>
              <a:t> </a:t>
            </a:r>
            <a:r>
              <a:rPr lang="en-US" dirty="0"/>
              <a:t>user-defined </a:t>
            </a:r>
            <a:r>
              <a:rPr lang="en-US" dirty="0" smtClean="0"/>
              <a:t>functions (UDFs)</a:t>
            </a:r>
            <a:br>
              <a:rPr lang="en-US" dirty="0" smtClean="0"/>
            </a:br>
            <a:r>
              <a:rPr lang="en-US" dirty="0" smtClean="0"/>
              <a:t>support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266" name="Google Shape;26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0269" y="3648061"/>
            <a:ext cx="4534867" cy="287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920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Flexibility of </a:t>
            </a:r>
            <a:r>
              <a:rPr lang="en-US" dirty="0"/>
              <a:t>Message Passing </a:t>
            </a:r>
            <a:r>
              <a:rPr lang="en-US" dirty="0" smtClean="0"/>
              <a:t>Control</a:t>
            </a:r>
            <a:endParaRPr dirty="0"/>
          </a:p>
        </p:txBody>
      </p:sp>
      <p:sp>
        <p:nvSpPr>
          <p:cNvPr id="272" name="Google Shape;272;p21"/>
          <p:cNvSpPr txBox="1">
            <a:spLocks noGrp="1"/>
          </p:cNvSpPr>
          <p:nvPr>
            <p:ph type="body" idx="1"/>
          </p:nvPr>
        </p:nvSpPr>
        <p:spPr>
          <a:xfrm>
            <a:off x="592494" y="4441371"/>
            <a:ext cx="11007012" cy="2025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Different levels of controls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Level-1: 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send, </a:t>
            </a:r>
            <a:r>
              <a:rPr lang="en-US" dirty="0" err="1">
                <a:latin typeface="Consolas"/>
                <a:ea typeface="Consolas"/>
                <a:cs typeface="Consolas"/>
                <a:sym typeface="Consolas"/>
              </a:rPr>
              <a:t>recv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Level-2: </a:t>
            </a:r>
            <a:r>
              <a:rPr lang="en-US" dirty="0" err="1">
                <a:latin typeface="Consolas"/>
                <a:ea typeface="Consolas"/>
                <a:cs typeface="Consolas"/>
                <a:sym typeface="Consolas"/>
              </a:rPr>
              <a:t>send_and_recv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, pull, push, </a:t>
            </a:r>
            <a:r>
              <a:rPr lang="en-US" dirty="0" err="1">
                <a:latin typeface="Consolas"/>
                <a:ea typeface="Consolas"/>
                <a:cs typeface="Consolas"/>
                <a:sym typeface="Consolas"/>
              </a:rPr>
              <a:t>update_all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Level-3: 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propagate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73" name="Google Shape;273;p21"/>
          <p:cNvGrpSpPr/>
          <p:nvPr/>
        </p:nvGrpSpPr>
        <p:grpSpPr>
          <a:xfrm>
            <a:off x="1361686" y="2167087"/>
            <a:ext cx="1278629" cy="1780756"/>
            <a:chOff x="2080143" y="4347649"/>
            <a:chExt cx="1278629" cy="1780756"/>
          </a:xfrm>
        </p:grpSpPr>
        <p:grpSp>
          <p:nvGrpSpPr>
            <p:cNvPr id="274" name="Google Shape;274;p21"/>
            <p:cNvGrpSpPr/>
            <p:nvPr/>
          </p:nvGrpSpPr>
          <p:grpSpPr>
            <a:xfrm>
              <a:off x="2080143" y="4347649"/>
              <a:ext cx="1278629" cy="1254175"/>
              <a:chOff x="2513379" y="5177364"/>
              <a:chExt cx="1278629" cy="1254175"/>
            </a:xfrm>
          </p:grpSpPr>
          <p:sp>
            <p:nvSpPr>
              <p:cNvPr id="275" name="Google Shape;275;p21"/>
              <p:cNvSpPr/>
              <p:nvPr/>
            </p:nvSpPr>
            <p:spPr>
              <a:xfrm>
                <a:off x="2513379" y="5547286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76" name="Google Shape;276;p21"/>
              <p:cNvSpPr/>
              <p:nvPr/>
            </p:nvSpPr>
            <p:spPr>
              <a:xfrm>
                <a:off x="3051340" y="5547286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277" name="Google Shape;277;p21"/>
              <p:cNvSpPr/>
              <p:nvPr/>
            </p:nvSpPr>
            <p:spPr>
              <a:xfrm>
                <a:off x="3577404" y="5177364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  <p:sp>
            <p:nvSpPr>
              <p:cNvPr id="278" name="Google Shape;278;p21"/>
              <p:cNvSpPr/>
              <p:nvPr/>
            </p:nvSpPr>
            <p:spPr>
              <a:xfrm>
                <a:off x="3362800" y="6210495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/>
              </a:p>
            </p:txBody>
          </p:sp>
          <p:cxnSp>
            <p:nvCxnSpPr>
              <p:cNvPr id="279" name="Google Shape;279;p21"/>
              <p:cNvCxnSpPr>
                <a:stCxn id="275" idx="6"/>
                <a:endCxn id="276" idx="2"/>
              </p:cNvCxnSpPr>
              <p:nvPr/>
            </p:nvCxnSpPr>
            <p:spPr>
              <a:xfrm>
                <a:off x="2727983" y="5657808"/>
                <a:ext cx="323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80" name="Google Shape;280;p21"/>
              <p:cNvCxnSpPr>
                <a:stCxn id="276" idx="4"/>
                <a:endCxn id="278" idx="1"/>
              </p:cNvCxnSpPr>
              <p:nvPr/>
            </p:nvCxnSpPr>
            <p:spPr>
              <a:xfrm>
                <a:off x="3158642" y="5768330"/>
                <a:ext cx="235500" cy="47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81" name="Google Shape;281;p21"/>
              <p:cNvCxnSpPr>
                <a:stCxn id="276" idx="7"/>
                <a:endCxn id="277" idx="3"/>
              </p:cNvCxnSpPr>
              <p:nvPr/>
            </p:nvCxnSpPr>
            <p:spPr>
              <a:xfrm rot="10800000" flipH="1">
                <a:off x="3234516" y="5366057"/>
                <a:ext cx="374400" cy="213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282" name="Google Shape;282;p21"/>
            <p:cNvSpPr txBox="1"/>
            <p:nvPr/>
          </p:nvSpPr>
          <p:spPr>
            <a:xfrm>
              <a:off x="2346636" y="5759073"/>
              <a:ext cx="9092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 graph</a:t>
              </a:r>
              <a:endParaRPr/>
            </a:p>
          </p:txBody>
        </p:sp>
      </p:grpSp>
      <p:grpSp>
        <p:nvGrpSpPr>
          <p:cNvPr id="283" name="Google Shape;283;p21"/>
          <p:cNvGrpSpPr/>
          <p:nvPr/>
        </p:nvGrpSpPr>
        <p:grpSpPr>
          <a:xfrm>
            <a:off x="3166955" y="2170774"/>
            <a:ext cx="1829155" cy="1777069"/>
            <a:chOff x="3885412" y="4351336"/>
            <a:chExt cx="1829155" cy="1777069"/>
          </a:xfrm>
        </p:grpSpPr>
        <p:grpSp>
          <p:nvGrpSpPr>
            <p:cNvPr id="284" name="Google Shape;284;p21"/>
            <p:cNvGrpSpPr/>
            <p:nvPr/>
          </p:nvGrpSpPr>
          <p:grpSpPr>
            <a:xfrm>
              <a:off x="4154727" y="4351336"/>
              <a:ext cx="1278629" cy="1254175"/>
              <a:chOff x="1026367" y="4173867"/>
              <a:chExt cx="1278629" cy="1254175"/>
            </a:xfrm>
          </p:grpSpPr>
          <p:sp>
            <p:nvSpPr>
              <p:cNvPr id="285" name="Google Shape;285;p21"/>
              <p:cNvSpPr/>
              <p:nvPr/>
            </p:nvSpPr>
            <p:spPr>
              <a:xfrm>
                <a:off x="1026367" y="4543789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86" name="Google Shape;286;p21"/>
              <p:cNvSpPr/>
              <p:nvPr/>
            </p:nvSpPr>
            <p:spPr>
              <a:xfrm>
                <a:off x="1564328" y="4543789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287" name="Google Shape;287;p21"/>
              <p:cNvSpPr/>
              <p:nvPr/>
            </p:nvSpPr>
            <p:spPr>
              <a:xfrm>
                <a:off x="2090392" y="4173867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  <p:sp>
            <p:nvSpPr>
              <p:cNvPr id="288" name="Google Shape;288;p21"/>
              <p:cNvSpPr/>
              <p:nvPr/>
            </p:nvSpPr>
            <p:spPr>
              <a:xfrm>
                <a:off x="1875788" y="5206998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/>
              </a:p>
            </p:txBody>
          </p:sp>
          <p:cxnSp>
            <p:nvCxnSpPr>
              <p:cNvPr id="289" name="Google Shape;289;p21"/>
              <p:cNvCxnSpPr>
                <a:stCxn id="285" idx="6"/>
                <a:endCxn id="286" idx="2"/>
              </p:cNvCxnSpPr>
              <p:nvPr/>
            </p:nvCxnSpPr>
            <p:spPr>
              <a:xfrm>
                <a:off x="1240971" y="4654311"/>
                <a:ext cx="323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90" name="Google Shape;290;p21"/>
              <p:cNvCxnSpPr>
                <a:stCxn id="286" idx="4"/>
                <a:endCxn id="288" idx="1"/>
              </p:cNvCxnSpPr>
              <p:nvPr/>
            </p:nvCxnSpPr>
            <p:spPr>
              <a:xfrm>
                <a:off x="1671630" y="4764833"/>
                <a:ext cx="235500" cy="47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91" name="Google Shape;291;p21"/>
              <p:cNvCxnSpPr>
                <a:stCxn id="286" idx="7"/>
                <a:endCxn id="287" idx="3"/>
              </p:cNvCxnSpPr>
              <p:nvPr/>
            </p:nvCxnSpPr>
            <p:spPr>
              <a:xfrm rot="10800000" flipH="1">
                <a:off x="1747504" y="4362560"/>
                <a:ext cx="374400" cy="213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292" name="Google Shape;292;p21"/>
            <p:cNvSpPr txBox="1"/>
            <p:nvPr/>
          </p:nvSpPr>
          <p:spPr>
            <a:xfrm>
              <a:off x="3885412" y="5759073"/>
              <a:ext cx="18291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send/rcv of a pair</a:t>
              </a:r>
              <a:endParaRPr/>
            </a:p>
          </p:txBody>
        </p:sp>
      </p:grpSp>
      <p:grpSp>
        <p:nvGrpSpPr>
          <p:cNvPr id="293" name="Google Shape;293;p21"/>
          <p:cNvGrpSpPr/>
          <p:nvPr/>
        </p:nvGrpSpPr>
        <p:grpSpPr>
          <a:xfrm>
            <a:off x="5136412" y="2166378"/>
            <a:ext cx="2758063" cy="1799303"/>
            <a:chOff x="5854869" y="4346940"/>
            <a:chExt cx="2758063" cy="1799303"/>
          </a:xfrm>
        </p:grpSpPr>
        <p:grpSp>
          <p:nvGrpSpPr>
            <p:cNvPr id="294" name="Google Shape;294;p21"/>
            <p:cNvGrpSpPr/>
            <p:nvPr/>
          </p:nvGrpSpPr>
          <p:grpSpPr>
            <a:xfrm>
              <a:off x="6470845" y="4346940"/>
              <a:ext cx="1278629" cy="1254175"/>
              <a:chOff x="3979610" y="4173867"/>
              <a:chExt cx="1278629" cy="1254175"/>
            </a:xfrm>
          </p:grpSpPr>
          <p:sp>
            <p:nvSpPr>
              <p:cNvPr id="295" name="Google Shape;295;p21"/>
              <p:cNvSpPr/>
              <p:nvPr/>
            </p:nvSpPr>
            <p:spPr>
              <a:xfrm>
                <a:off x="3979610" y="4543789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96" name="Google Shape;296;p21"/>
              <p:cNvSpPr/>
              <p:nvPr/>
            </p:nvSpPr>
            <p:spPr>
              <a:xfrm>
                <a:off x="4517571" y="4543789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297" name="Google Shape;297;p21"/>
              <p:cNvSpPr/>
              <p:nvPr/>
            </p:nvSpPr>
            <p:spPr>
              <a:xfrm>
                <a:off x="5043635" y="4173867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  <p:sp>
            <p:nvSpPr>
              <p:cNvPr id="298" name="Google Shape;298;p21"/>
              <p:cNvSpPr/>
              <p:nvPr/>
            </p:nvSpPr>
            <p:spPr>
              <a:xfrm>
                <a:off x="4829031" y="5206998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/>
              </a:p>
            </p:txBody>
          </p:sp>
          <p:cxnSp>
            <p:nvCxnSpPr>
              <p:cNvPr id="299" name="Google Shape;299;p21"/>
              <p:cNvCxnSpPr>
                <a:endCxn id="296" idx="2"/>
              </p:cNvCxnSpPr>
              <p:nvPr/>
            </p:nvCxnSpPr>
            <p:spPr>
              <a:xfrm>
                <a:off x="4194171" y="4648611"/>
                <a:ext cx="323400" cy="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00" name="Google Shape;300;p21"/>
              <p:cNvCxnSpPr>
                <a:stCxn id="296" idx="6"/>
                <a:endCxn id="297" idx="3"/>
              </p:cNvCxnSpPr>
              <p:nvPr/>
            </p:nvCxnSpPr>
            <p:spPr>
              <a:xfrm rot="10800000" flipH="1">
                <a:off x="4732175" y="4362411"/>
                <a:ext cx="342900" cy="29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01" name="Google Shape;301;p21"/>
              <p:cNvCxnSpPr>
                <a:stCxn id="296" idx="4"/>
                <a:endCxn id="298" idx="1"/>
              </p:cNvCxnSpPr>
              <p:nvPr/>
            </p:nvCxnSpPr>
            <p:spPr>
              <a:xfrm>
                <a:off x="4624873" y="4764833"/>
                <a:ext cx="235500" cy="47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302" name="Google Shape;302;p21"/>
            <p:cNvSpPr txBox="1"/>
            <p:nvPr/>
          </p:nvSpPr>
          <p:spPr>
            <a:xfrm>
              <a:off x="5854869" y="5776911"/>
              <a:ext cx="27580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Parallel send/rcv of all pairs</a:t>
              </a:r>
              <a:endParaRPr/>
            </a:p>
          </p:txBody>
        </p:sp>
      </p:grpSp>
      <p:grpSp>
        <p:nvGrpSpPr>
          <p:cNvPr id="303" name="Google Shape;303;p21"/>
          <p:cNvGrpSpPr/>
          <p:nvPr/>
        </p:nvGrpSpPr>
        <p:grpSpPr>
          <a:xfrm>
            <a:off x="8117064" y="2166378"/>
            <a:ext cx="2376356" cy="1789853"/>
            <a:chOff x="8835521" y="4346940"/>
            <a:chExt cx="2376356" cy="1789853"/>
          </a:xfrm>
        </p:grpSpPr>
        <p:grpSp>
          <p:nvGrpSpPr>
            <p:cNvPr id="304" name="Google Shape;304;p21"/>
            <p:cNvGrpSpPr/>
            <p:nvPr/>
          </p:nvGrpSpPr>
          <p:grpSpPr>
            <a:xfrm>
              <a:off x="8970139" y="4346940"/>
              <a:ext cx="1278629" cy="1254175"/>
              <a:chOff x="6046155" y="4459836"/>
              <a:chExt cx="1278629" cy="1254175"/>
            </a:xfrm>
          </p:grpSpPr>
          <p:sp>
            <p:nvSpPr>
              <p:cNvPr id="305" name="Google Shape;305;p21"/>
              <p:cNvSpPr/>
              <p:nvPr/>
            </p:nvSpPr>
            <p:spPr>
              <a:xfrm>
                <a:off x="6046155" y="4829758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306" name="Google Shape;306;p21"/>
              <p:cNvSpPr/>
              <p:nvPr/>
            </p:nvSpPr>
            <p:spPr>
              <a:xfrm>
                <a:off x="6584116" y="4829758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307" name="Google Shape;307;p21"/>
              <p:cNvSpPr/>
              <p:nvPr/>
            </p:nvSpPr>
            <p:spPr>
              <a:xfrm>
                <a:off x="7110180" y="4459836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  <p:sp>
            <p:nvSpPr>
              <p:cNvPr id="308" name="Google Shape;308;p21"/>
              <p:cNvSpPr/>
              <p:nvPr/>
            </p:nvSpPr>
            <p:spPr>
              <a:xfrm>
                <a:off x="6895576" y="5492967"/>
                <a:ext cx="214604" cy="221044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/>
              </a:p>
            </p:txBody>
          </p:sp>
          <p:cxnSp>
            <p:nvCxnSpPr>
              <p:cNvPr id="309" name="Google Shape;309;p21"/>
              <p:cNvCxnSpPr>
                <a:endCxn id="306" idx="2"/>
              </p:cNvCxnSpPr>
              <p:nvPr/>
            </p:nvCxnSpPr>
            <p:spPr>
              <a:xfrm>
                <a:off x="6260716" y="4934580"/>
                <a:ext cx="323400" cy="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10" name="Google Shape;310;p21"/>
              <p:cNvCxnSpPr>
                <a:stCxn id="306" idx="6"/>
                <a:endCxn id="307" idx="3"/>
              </p:cNvCxnSpPr>
              <p:nvPr/>
            </p:nvCxnSpPr>
            <p:spPr>
              <a:xfrm rot="10800000" flipH="1">
                <a:off x="6798720" y="4648380"/>
                <a:ext cx="342900" cy="29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11" name="Google Shape;311;p21"/>
              <p:cNvCxnSpPr>
                <a:stCxn id="306" idx="4"/>
                <a:endCxn id="308" idx="0"/>
              </p:cNvCxnSpPr>
              <p:nvPr/>
            </p:nvCxnSpPr>
            <p:spPr>
              <a:xfrm>
                <a:off x="6691418" y="5050802"/>
                <a:ext cx="311400" cy="44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312" name="Google Shape;312;p21"/>
            <p:cNvSpPr txBox="1"/>
            <p:nvPr/>
          </p:nvSpPr>
          <p:spPr>
            <a:xfrm>
              <a:off x="8835521" y="5767461"/>
              <a:ext cx="23763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send/rcv of a trajectory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4814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>
              <a:buSzPts val="4400"/>
            </a:pPr>
            <a:r>
              <a:rPr lang="en-US" dirty="0"/>
              <a:t>Flexibility of Message Passing Control</a:t>
            </a:r>
            <a:endParaRPr dirty="0"/>
          </a:p>
        </p:txBody>
      </p:sp>
      <p:sp>
        <p:nvSpPr>
          <p:cNvPr id="318" name="Google Shape;318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rgbClr val="232F3D"/>
              </a:buClr>
              <a:buSzPts val="1467"/>
              <a:buNone/>
            </a:pPr>
            <a:endParaRPr/>
          </a:p>
        </p:txBody>
      </p:sp>
      <p:pic>
        <p:nvPicPr>
          <p:cNvPr id="319" name="Google Shape;31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963" y="2522422"/>
            <a:ext cx="6247665" cy="323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7932" y="2745201"/>
            <a:ext cx="4461200" cy="279431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2"/>
          <p:cNvSpPr txBox="1"/>
          <p:nvPr/>
        </p:nvSpPr>
        <p:spPr>
          <a:xfrm>
            <a:off x="1083472" y="5841059"/>
            <a:ext cx="40077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GNN: update all in parallel</a:t>
            </a:r>
            <a:endParaRPr/>
          </a:p>
        </p:txBody>
      </p:sp>
      <p:sp>
        <p:nvSpPr>
          <p:cNvPr id="322" name="Google Shape;322;p22"/>
          <p:cNvSpPr/>
          <p:nvPr/>
        </p:nvSpPr>
        <p:spPr>
          <a:xfrm>
            <a:off x="6443127" y="5841059"/>
            <a:ext cx="454015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Tree-LSTM: update with order</a:t>
            </a:r>
            <a:endParaRPr/>
          </a:p>
        </p:txBody>
      </p:sp>
      <p:pic>
        <p:nvPicPr>
          <p:cNvPr id="323" name="Google Shape;323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67497" y="593367"/>
            <a:ext cx="2346177" cy="2268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96327" y="1641474"/>
            <a:ext cx="3399673" cy="9551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724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 smtClean="0"/>
              <a:t>Concise set of </a:t>
            </a:r>
            <a:r>
              <a:rPr lang="en-US" sz="4000" dirty="0" err="1" smtClean="0"/>
              <a:t>builtin</a:t>
            </a:r>
            <a:r>
              <a:rPr lang="en-US" sz="4000" dirty="0" smtClean="0"/>
              <a:t> message/reduce functions </a:t>
            </a:r>
            <a:endParaRPr sz="4000" dirty="0"/>
          </a:p>
        </p:txBody>
      </p:sp>
      <p:sp>
        <p:nvSpPr>
          <p:cNvPr id="272" name="Google Shape;272;p21"/>
          <p:cNvSpPr txBox="1">
            <a:spLocks noGrp="1"/>
          </p:cNvSpPr>
          <p:nvPr>
            <p:ph type="body" idx="1"/>
          </p:nvPr>
        </p:nvSpPr>
        <p:spPr>
          <a:xfrm>
            <a:off x="592494" y="1562100"/>
            <a:ext cx="11007012" cy="4904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smtClean="0"/>
              <a:t>Message functions, examples: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 smtClean="0"/>
          </a:p>
          <a:p>
            <a:pPr lvl="1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 smtClean="0"/>
              <a:t>Copy feature from source node (</a:t>
            </a:r>
            <a:r>
              <a:rPr lang="en-US" dirty="0" err="1" smtClean="0"/>
              <a:t>copy_src</a:t>
            </a:r>
            <a:r>
              <a:rPr lang="en-US" dirty="0" smtClean="0"/>
              <a:t>/</a:t>
            </a:r>
            <a:r>
              <a:rPr lang="en-US" dirty="0" err="1" smtClean="0"/>
              <a:t>copy_u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ts val="2800"/>
            </a:pPr>
            <a:endParaRPr lang="en-US" dirty="0" smtClean="0"/>
          </a:p>
          <a:p>
            <a:pPr lvl="1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 smtClean="0"/>
              <a:t>Multiply source node feature with edge feature (</a:t>
            </a:r>
            <a:r>
              <a:rPr lang="en-US" dirty="0" err="1" smtClean="0"/>
              <a:t>u_mul_e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ts val="2800"/>
            </a:pPr>
            <a:endParaRPr lang="en-US" dirty="0"/>
          </a:p>
          <a:p>
            <a:pPr lvl="1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 smtClean="0"/>
              <a:t>…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ts val="2800"/>
            </a:pPr>
            <a:endParaRPr lang="en-US" dirty="0" smtClean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smtClean="0"/>
              <a:t>Reduce functions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ts val="2800"/>
            </a:pPr>
            <a:endParaRPr lang="en-US" dirty="0" smtClean="0"/>
          </a:p>
          <a:p>
            <a:pPr lvl="1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 smtClean="0"/>
              <a:t>Sum/Max/Min/Prod/…</a:t>
            </a:r>
          </a:p>
        </p:txBody>
      </p:sp>
    </p:spTree>
    <p:extLst>
      <p:ext uri="{BB962C8B-B14F-4D97-AF65-F5344CB8AC3E}">
        <p14:creationId xmlns:p14="http://schemas.microsoft.com/office/powerpoint/2010/main" val="344519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BBFA7B-5AB2-F74A-A24D-A8BB931EC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1493997"/>
            <a:ext cx="7392429" cy="485538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DGL code example: GCN using </a:t>
            </a:r>
            <a:r>
              <a:rPr lang="en-US" altLang="zh-CN" dirty="0" err="1"/>
              <a:t>builtins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3337092" y="4315389"/>
            <a:ext cx="8535080" cy="1407267"/>
            <a:chOff x="3707904" y="590862"/>
            <a:chExt cx="6401310" cy="1055450"/>
          </a:xfrm>
        </p:grpSpPr>
        <p:sp>
          <p:nvSpPr>
            <p:cNvPr id="19" name="TextBox 18"/>
            <p:cNvSpPr txBox="1"/>
            <p:nvPr/>
          </p:nvSpPr>
          <p:spPr>
            <a:xfrm>
              <a:off x="8100391" y="590862"/>
              <a:ext cx="2008823" cy="5002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dirty="0"/>
                <a:t>Use DGL built-in message and reduce functions</a:t>
              </a:r>
              <a:endParaRPr lang="zh-CN" altLang="en-US" sz="1867" dirty="0"/>
            </a:p>
          </p:txBody>
        </p:sp>
        <p:cxnSp>
          <p:nvCxnSpPr>
            <p:cNvPr id="24" name="直接箭头连接符 23"/>
            <p:cNvCxnSpPr>
              <a:cxnSpLocks/>
              <a:stCxn id="19" idx="2"/>
            </p:cNvCxnSpPr>
            <p:nvPr/>
          </p:nvCxnSpPr>
          <p:spPr>
            <a:xfrm flipH="1">
              <a:off x="6967710" y="1091095"/>
              <a:ext cx="2137093" cy="55521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cxnSpLocks/>
            </p:cNvCxnSpPr>
            <p:nvPr/>
          </p:nvCxnSpPr>
          <p:spPr>
            <a:xfrm>
              <a:off x="3707904" y="1646312"/>
              <a:ext cx="325980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314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3D10E-B97E-E949-9A97-17CB67A90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A3A87-1FE6-674C-B19A-1905F16EB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graph representation learning (30 mins)</a:t>
            </a:r>
          </a:p>
          <a:p>
            <a:endParaRPr lang="en-US" dirty="0"/>
          </a:p>
          <a:p>
            <a:r>
              <a:rPr lang="en-US" dirty="0"/>
              <a:t>Deep Graph Library 101 (1 hour 30 mins)</a:t>
            </a:r>
          </a:p>
          <a:p>
            <a:endParaRPr lang="en-US" dirty="0"/>
          </a:p>
          <a:p>
            <a:r>
              <a:rPr lang="en-US" dirty="0"/>
              <a:t>Scale GNN to large graphs (1 hour)</a:t>
            </a:r>
          </a:p>
          <a:p>
            <a:endParaRPr lang="en-US" dirty="0"/>
          </a:p>
          <a:p>
            <a:r>
              <a:rPr lang="en-US" dirty="0"/>
              <a:t>GNN-based recommender system (1 hour)</a:t>
            </a:r>
          </a:p>
        </p:txBody>
      </p:sp>
    </p:spTree>
    <p:extLst>
      <p:ext uri="{BB962C8B-B14F-4D97-AF65-F5344CB8AC3E}">
        <p14:creationId xmlns:p14="http://schemas.microsoft.com/office/powerpoint/2010/main" val="281758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"/>
          <p:cNvSpPr/>
          <p:nvPr/>
        </p:nvSpPr>
        <p:spPr>
          <a:xfrm>
            <a:off x="2090392" y="1258186"/>
            <a:ext cx="1123716" cy="1123716"/>
          </a:xfrm>
          <a:prstGeom prst="ellipse">
            <a:avLst/>
          </a:prstGeom>
          <a:noFill/>
          <a:ln w="381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633902" y="2026231"/>
            <a:ext cx="4599641" cy="2183155"/>
            <a:chOff x="4176702" y="2529587"/>
            <a:chExt cx="4599641" cy="2183155"/>
          </a:xfrm>
        </p:grpSpPr>
        <p:sp>
          <p:nvSpPr>
            <p:cNvPr id="344" name="Google Shape;344;p24"/>
            <p:cNvSpPr txBox="1"/>
            <p:nvPr/>
          </p:nvSpPr>
          <p:spPr>
            <a:xfrm>
              <a:off x="4176702" y="2529587"/>
              <a:ext cx="1999130" cy="369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&lt;message&gt;: edge</a:t>
              </a: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7236792" y="4204651"/>
              <a:ext cx="1539551" cy="508091"/>
            </a:xfrm>
            <a:prstGeom prst="rect">
              <a:avLst/>
            </a:prstGeom>
            <a:noFill/>
            <a:ln w="2857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v.mailbox[‘m’]</a:t>
              </a:r>
              <a:endParaRPr/>
            </a:p>
          </p:txBody>
        </p:sp>
        <p:cxnSp>
          <p:nvCxnSpPr>
            <p:cNvPr id="346" name="Google Shape;346;p24"/>
            <p:cNvCxnSpPr>
              <a:stCxn id="344" idx="3"/>
              <a:endCxn id="345" idx="1"/>
            </p:cNvCxnSpPr>
            <p:nvPr/>
          </p:nvCxnSpPr>
          <p:spPr>
            <a:xfrm>
              <a:off x="6175832" y="2714253"/>
              <a:ext cx="1061100" cy="1744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C55A11"/>
              </a:solidFill>
              <a:prstDash val="lgDashDot"/>
              <a:miter lim="800000"/>
              <a:headEnd type="none" w="sm" len="sm"/>
              <a:tailEnd type="triangle" w="lg" len="lg"/>
            </a:ln>
          </p:spPr>
        </p:cxnSp>
      </p:grpSp>
      <p:grpSp>
        <p:nvGrpSpPr>
          <p:cNvPr id="347" name="Google Shape;347;p24"/>
          <p:cNvGrpSpPr/>
          <p:nvPr/>
        </p:nvGrpSpPr>
        <p:grpSpPr>
          <a:xfrm>
            <a:off x="1778932" y="2285632"/>
            <a:ext cx="7551058" cy="1123722"/>
            <a:chOff x="1321732" y="2788988"/>
            <a:chExt cx="7551058" cy="1123722"/>
          </a:xfrm>
        </p:grpSpPr>
        <p:sp>
          <p:nvSpPr>
            <p:cNvPr id="348" name="Google Shape;348;p24"/>
            <p:cNvSpPr/>
            <p:nvPr/>
          </p:nvSpPr>
          <p:spPr>
            <a:xfrm>
              <a:off x="1321732" y="3235184"/>
              <a:ext cx="1757369" cy="677526"/>
            </a:xfrm>
            <a:prstGeom prst="rect">
              <a:avLst/>
            </a:prstGeom>
            <a:noFill/>
            <a:ln w="28575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u.data[‘h’]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(e.src.data[‘h’])</a:t>
              </a: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4468057" y="3235184"/>
              <a:ext cx="1416422" cy="508091"/>
            </a:xfrm>
            <a:prstGeom prst="rect">
              <a:avLst/>
            </a:prstGeom>
            <a:noFill/>
            <a:ln w="28575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e.data[‘h_e’]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0" name="Google Shape;350;p24"/>
            <p:cNvCxnSpPr/>
            <p:nvPr/>
          </p:nvCxnSpPr>
          <p:spPr>
            <a:xfrm rot="-5400000">
              <a:off x="3462565" y="1521480"/>
              <a:ext cx="446189" cy="2981218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351" name="Google Shape;351;p24"/>
            <p:cNvCxnSpPr/>
            <p:nvPr/>
          </p:nvCxnSpPr>
          <p:spPr>
            <a:xfrm rot="10800000">
              <a:off x="5176268" y="2788994"/>
              <a:ext cx="0" cy="446189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lg" len="lg"/>
            </a:ln>
          </p:spPr>
        </p:cxnSp>
        <p:sp>
          <p:nvSpPr>
            <p:cNvPr id="352" name="Google Shape;352;p24"/>
            <p:cNvSpPr/>
            <p:nvPr/>
          </p:nvSpPr>
          <p:spPr>
            <a:xfrm>
              <a:off x="7140345" y="3254582"/>
              <a:ext cx="1732445" cy="638426"/>
            </a:xfrm>
            <a:prstGeom prst="rect">
              <a:avLst/>
            </a:prstGeom>
            <a:noFill/>
            <a:ln w="28575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v.data[‘h’]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(e.dst.data[‘h’]</a:t>
              </a:r>
              <a:endParaRPr/>
            </a:p>
          </p:txBody>
        </p:sp>
        <p:cxnSp>
          <p:nvCxnSpPr>
            <p:cNvPr id="353" name="Google Shape;353;p24"/>
            <p:cNvCxnSpPr/>
            <p:nvPr/>
          </p:nvCxnSpPr>
          <p:spPr>
            <a:xfrm rot="5400000" flipH="1">
              <a:off x="6396411" y="1568845"/>
              <a:ext cx="390016" cy="2830301"/>
            </a:xfrm>
            <a:prstGeom prst="bentConnector3">
              <a:avLst>
                <a:gd name="adj1" fmla="val -86238"/>
              </a:avLst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lg" len="lg"/>
            </a:ln>
          </p:spPr>
        </p:cxnSp>
      </p:grpSp>
      <p:grpSp>
        <p:nvGrpSpPr>
          <p:cNvPr id="354" name="Google Shape;354;p24"/>
          <p:cNvGrpSpPr/>
          <p:nvPr/>
        </p:nvGrpSpPr>
        <p:grpSpPr>
          <a:xfrm>
            <a:off x="3214108" y="1047477"/>
            <a:ext cx="6252229" cy="3256348"/>
            <a:chOff x="3214108" y="440491"/>
            <a:chExt cx="6252229" cy="3256348"/>
          </a:xfrm>
        </p:grpSpPr>
        <p:sp>
          <p:nvSpPr>
            <p:cNvPr id="355" name="Google Shape;355;p24"/>
            <p:cNvSpPr/>
            <p:nvPr/>
          </p:nvSpPr>
          <p:spPr>
            <a:xfrm>
              <a:off x="7901912" y="651200"/>
              <a:ext cx="1123716" cy="1123716"/>
            </a:xfrm>
            <a:prstGeom prst="ellipse">
              <a:avLst/>
            </a:prstGeom>
            <a:noFill/>
            <a:ln w="381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6" name="Google Shape;356;p24"/>
            <p:cNvCxnSpPr>
              <a:stCxn id="342" idx="6"/>
              <a:endCxn id="355" idx="2"/>
            </p:cNvCxnSpPr>
            <p:nvPr/>
          </p:nvCxnSpPr>
          <p:spPr>
            <a:xfrm>
              <a:off x="3214108" y="1213058"/>
              <a:ext cx="4687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357" name="Google Shape;357;p24"/>
            <p:cNvSpPr/>
            <p:nvPr/>
          </p:nvSpPr>
          <p:spPr>
            <a:xfrm>
              <a:off x="7461200" y="440491"/>
              <a:ext cx="2005137" cy="3256348"/>
            </a:xfrm>
            <a:prstGeom prst="rect">
              <a:avLst/>
            </a:prstGeom>
            <a:noFill/>
            <a:ln w="19050" cap="flat" cmpd="sng">
              <a:solidFill>
                <a:srgbClr val="7F7F7F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8" name="Google Shape;358;p24"/>
          <p:cNvGrpSpPr/>
          <p:nvPr/>
        </p:nvGrpSpPr>
        <p:grpSpPr>
          <a:xfrm>
            <a:off x="9233543" y="3070439"/>
            <a:ext cx="2248801" cy="884902"/>
            <a:chOff x="8707430" y="3658637"/>
            <a:chExt cx="2248801" cy="884902"/>
          </a:xfrm>
        </p:grpSpPr>
        <p:sp>
          <p:nvSpPr>
            <p:cNvPr id="359" name="Google Shape;359;p24"/>
            <p:cNvSpPr txBox="1"/>
            <p:nvPr/>
          </p:nvSpPr>
          <p:spPr>
            <a:xfrm>
              <a:off x="9296662" y="3880645"/>
              <a:ext cx="1659569" cy="369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&lt;reduce&gt;: node</a:t>
              </a:r>
              <a:endParaRPr/>
            </a:p>
          </p:txBody>
        </p:sp>
        <p:cxnSp>
          <p:nvCxnSpPr>
            <p:cNvPr id="360" name="Google Shape;360;p24"/>
            <p:cNvCxnSpPr>
              <a:stCxn id="345" idx="3"/>
              <a:endCxn id="359" idx="1"/>
            </p:cNvCxnSpPr>
            <p:nvPr/>
          </p:nvCxnSpPr>
          <p:spPr>
            <a:xfrm rot="10800000" flipH="1">
              <a:off x="8707430" y="4065339"/>
              <a:ext cx="589200" cy="478200"/>
            </a:xfrm>
            <a:prstGeom prst="bentConnector3">
              <a:avLst>
                <a:gd name="adj1" fmla="val -39288"/>
              </a:avLst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361" name="Google Shape;361;p24"/>
            <p:cNvCxnSpPr>
              <a:stCxn id="359" idx="0"/>
              <a:endCxn id="352" idx="3"/>
            </p:cNvCxnSpPr>
            <p:nvPr/>
          </p:nvCxnSpPr>
          <p:spPr>
            <a:xfrm rot="5400000" flipH="1">
              <a:off x="9354096" y="3108295"/>
              <a:ext cx="222000" cy="1322700"/>
            </a:xfrm>
            <a:prstGeom prst="bentConnector2">
              <a:avLst/>
            </a:prstGeom>
            <a:noFill/>
            <a:ln w="19050" cap="flat" cmpd="sng">
              <a:solidFill>
                <a:srgbClr val="C55A11"/>
              </a:solidFill>
              <a:prstDash val="lgDashDot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362" name="Google Shape;362;p24"/>
            <p:cNvCxnSpPr/>
            <p:nvPr/>
          </p:nvCxnSpPr>
          <p:spPr>
            <a:xfrm>
              <a:off x="8803877" y="3658637"/>
              <a:ext cx="661284" cy="406674"/>
            </a:xfrm>
            <a:prstGeom prst="bentConnector3">
              <a:avLst>
                <a:gd name="adj1" fmla="val -29559"/>
              </a:avLst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lg" len="lg"/>
            </a:ln>
          </p:spPr>
        </p:cxnSp>
      </p:grpSp>
      <p:sp>
        <p:nvSpPr>
          <p:cNvPr id="363" name="Google Shape;363;p24"/>
          <p:cNvSpPr txBox="1"/>
          <p:nvPr/>
        </p:nvSpPr>
        <p:spPr>
          <a:xfrm>
            <a:off x="866165" y="4128515"/>
            <a:ext cx="10616179" cy="1791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Message function</a:t>
            </a:r>
            <a:endParaRPr dirty="0"/>
          </a:p>
          <a:p>
            <a:pPr marL="609585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(edges) -&gt;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msg</a:t>
            </a:r>
            <a:endParaRPr sz="20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function</a:t>
            </a:r>
            <a:endParaRPr dirty="0"/>
          </a:p>
          <a:p>
            <a:pPr marL="609585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(nodes) -&gt;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new_node_feature</a:t>
            </a:r>
            <a:endParaRPr sz="20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4" name="Google Shape;364;p24"/>
          <p:cNvSpPr txBox="1"/>
          <p:nvPr/>
        </p:nvSpPr>
        <p:spPr>
          <a:xfrm>
            <a:off x="7901912" y="4805906"/>
            <a:ext cx="3107197" cy="646331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Auto-batched (tensorized)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 if writing for one node/edge</a:t>
            </a:r>
            <a:endParaRPr/>
          </a:p>
        </p:txBody>
      </p:sp>
      <p:sp>
        <p:nvSpPr>
          <p:cNvPr id="365" name="Google Shape;365;p24"/>
          <p:cNvSpPr txBox="1"/>
          <p:nvPr/>
        </p:nvSpPr>
        <p:spPr>
          <a:xfrm>
            <a:off x="314793" y="365125"/>
            <a:ext cx="1200712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User-defined 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functions (on </a:t>
            </a:r>
            <a:r>
              <a:rPr lang="en-US" sz="4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batches of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nodes/edges)</a:t>
            </a:r>
            <a:endParaRPr sz="4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440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0319" y="1463183"/>
            <a:ext cx="6511362" cy="469086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DGL code example: GCN</a:t>
            </a:r>
            <a:endParaRPr/>
          </a:p>
        </p:txBody>
      </p:sp>
      <p:grpSp>
        <p:nvGrpSpPr>
          <p:cNvPr id="372" name="Google Shape;372;p25"/>
          <p:cNvGrpSpPr/>
          <p:nvPr/>
        </p:nvGrpSpPr>
        <p:grpSpPr>
          <a:xfrm>
            <a:off x="4494128" y="1053954"/>
            <a:ext cx="6029200" cy="1410750"/>
            <a:chOff x="3707904" y="721608"/>
            <a:chExt cx="4521900" cy="1058062"/>
          </a:xfrm>
        </p:grpSpPr>
        <p:sp>
          <p:nvSpPr>
            <p:cNvPr id="373" name="Google Shape;373;p25"/>
            <p:cNvSpPr txBox="1"/>
            <p:nvPr/>
          </p:nvSpPr>
          <p:spPr>
            <a:xfrm>
              <a:off x="6084168" y="721608"/>
              <a:ext cx="2145636" cy="715725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Tensor for a batch of features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shape=(B, D)</a:t>
              </a: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4" name="Google Shape;374;p25"/>
            <p:cNvCxnSpPr>
              <a:stCxn id="373" idx="1"/>
            </p:cNvCxnSpPr>
            <p:nvPr/>
          </p:nvCxnSpPr>
          <p:spPr>
            <a:xfrm flipH="1">
              <a:off x="4499868" y="1079471"/>
              <a:ext cx="1584300" cy="7002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375" name="Google Shape;375;p25"/>
            <p:cNvCxnSpPr/>
            <p:nvPr/>
          </p:nvCxnSpPr>
          <p:spPr>
            <a:xfrm>
              <a:off x="3707904" y="1779662"/>
              <a:ext cx="72008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76" name="Google Shape;376;p25"/>
          <p:cNvGrpSpPr/>
          <p:nvPr/>
        </p:nvGrpSpPr>
        <p:grpSpPr>
          <a:xfrm>
            <a:off x="5204472" y="2499496"/>
            <a:ext cx="6624736" cy="1418105"/>
            <a:chOff x="3707904" y="716083"/>
            <a:chExt cx="4968552" cy="1063579"/>
          </a:xfrm>
        </p:grpSpPr>
        <p:sp>
          <p:nvSpPr>
            <p:cNvPr id="377" name="Google Shape;377;p25"/>
            <p:cNvSpPr txBox="1"/>
            <p:nvPr/>
          </p:nvSpPr>
          <p:spPr>
            <a:xfrm>
              <a:off x="6228184" y="716083"/>
              <a:ext cx="2448272" cy="500233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Tensor for a batch of messages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shape=(B, deg, D)</a:t>
              </a: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8" name="Google Shape;378;p25"/>
            <p:cNvCxnSpPr>
              <a:stCxn id="377" idx="1"/>
            </p:cNvCxnSpPr>
            <p:nvPr/>
          </p:nvCxnSpPr>
          <p:spPr>
            <a:xfrm flipH="1">
              <a:off x="4643884" y="966200"/>
              <a:ext cx="1584300" cy="813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379" name="Google Shape;379;p25"/>
            <p:cNvCxnSpPr/>
            <p:nvPr/>
          </p:nvCxnSpPr>
          <p:spPr>
            <a:xfrm>
              <a:off x="3707904" y="1779662"/>
              <a:ext cx="72008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80" name="Google Shape;380;p25"/>
          <p:cNvGrpSpPr/>
          <p:nvPr/>
        </p:nvGrpSpPr>
        <p:grpSpPr>
          <a:xfrm>
            <a:off x="4152928" y="5267967"/>
            <a:ext cx="7931229" cy="713483"/>
            <a:chOff x="3707904" y="1244550"/>
            <a:chExt cx="5948422" cy="535112"/>
          </a:xfrm>
        </p:grpSpPr>
        <p:sp>
          <p:nvSpPr>
            <p:cNvPr id="381" name="Google Shape;381;p25"/>
            <p:cNvSpPr txBox="1"/>
            <p:nvPr/>
          </p:nvSpPr>
          <p:spPr>
            <a:xfrm>
              <a:off x="7208054" y="1244550"/>
              <a:ext cx="2448272" cy="500233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Trigger message and reduce functions for all nodes</a:t>
              </a: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82" name="Google Shape;382;p25"/>
            <p:cNvCxnSpPr>
              <a:stCxn id="381" idx="1"/>
            </p:cNvCxnSpPr>
            <p:nvPr/>
          </p:nvCxnSpPr>
          <p:spPr>
            <a:xfrm flipH="1">
              <a:off x="4859954" y="1494667"/>
              <a:ext cx="2348100" cy="2730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383" name="Google Shape;383;p25"/>
            <p:cNvCxnSpPr/>
            <p:nvPr/>
          </p:nvCxnSpPr>
          <p:spPr>
            <a:xfrm>
              <a:off x="3707904" y="1779662"/>
              <a:ext cx="108012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69738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Backward compatibility</a:t>
            </a:r>
            <a:endParaRPr dirty="0"/>
          </a:p>
        </p:txBody>
      </p:sp>
      <p:sp>
        <p:nvSpPr>
          <p:cNvPr id="389" name="Google Shape;389;p26"/>
          <p:cNvSpPr txBox="1">
            <a:spLocks noGrp="1"/>
          </p:cNvSpPr>
          <p:nvPr>
            <p:ph type="body" idx="1"/>
          </p:nvPr>
        </p:nvSpPr>
        <p:spPr>
          <a:xfrm>
            <a:off x="838200" y="1992573"/>
            <a:ext cx="4402539" cy="388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Platform agnostic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Division of labor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Existing frameworks handle tensor and </a:t>
            </a:r>
            <a:r>
              <a:rPr lang="en-US" dirty="0" err="1"/>
              <a:t>autograd</a:t>
            </a:r>
            <a:r>
              <a:rPr lang="en-US" dirty="0"/>
              <a:t> ops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DGL owns graph storage and optimizes sparse ops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Allows end-to-end integration for platforms of your choice</a:t>
            </a:r>
            <a:endParaRPr dirty="0"/>
          </a:p>
        </p:txBody>
      </p:sp>
      <p:sp>
        <p:nvSpPr>
          <p:cNvPr id="390" name="Google Shape;390;p26"/>
          <p:cNvSpPr/>
          <p:nvPr/>
        </p:nvSpPr>
        <p:spPr>
          <a:xfrm>
            <a:off x="6418132" y="2967368"/>
            <a:ext cx="4382815" cy="43092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Frameworks (TF, Pytorch, MXNet, Keras, …)</a:t>
            </a:r>
            <a:endParaRPr/>
          </a:p>
        </p:txBody>
      </p:sp>
      <p:sp>
        <p:nvSpPr>
          <p:cNvPr id="391" name="Google Shape;391;p26"/>
          <p:cNvSpPr/>
          <p:nvPr/>
        </p:nvSpPr>
        <p:spPr>
          <a:xfrm>
            <a:off x="6418132" y="3750388"/>
            <a:ext cx="4382815" cy="430924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Compilers (TVM (Neo), ONNX)</a:t>
            </a:r>
            <a:endParaRPr/>
          </a:p>
        </p:txBody>
      </p:sp>
      <p:sp>
        <p:nvSpPr>
          <p:cNvPr id="392" name="Google Shape;392;p26"/>
          <p:cNvSpPr/>
          <p:nvPr/>
        </p:nvSpPr>
        <p:spPr>
          <a:xfrm>
            <a:off x="6418131" y="4533408"/>
            <a:ext cx="4382815" cy="43092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GPU, FPGA, IP core,  Arm…</a:t>
            </a:r>
            <a:endParaRPr/>
          </a:p>
        </p:txBody>
      </p:sp>
      <p:sp>
        <p:nvSpPr>
          <p:cNvPr id="393" name="Google Shape;393;p26"/>
          <p:cNvSpPr/>
          <p:nvPr/>
        </p:nvSpPr>
        <p:spPr>
          <a:xfrm>
            <a:off x="6418131" y="2189603"/>
            <a:ext cx="1545023" cy="43092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DGL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617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2E8B-F789-DC4A-A302-B7F2FFE8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DGL Fast?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92E82-1E2E-0742-B6E3-EF09C7472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05" y="1976857"/>
            <a:ext cx="8753388" cy="46990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1E0B13-ECD4-9D4D-8E1A-2B61E0F29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09127"/>
            <a:ext cx="10775092" cy="5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4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776" y="4924426"/>
            <a:ext cx="46863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Is DGL scalable?</a:t>
            </a:r>
            <a:endParaRPr/>
          </a:p>
        </p:txBody>
      </p:sp>
      <p:sp>
        <p:nvSpPr>
          <p:cNvPr id="415" name="Google Shape;41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416" name="Google Shape;41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14987" y="552633"/>
            <a:ext cx="4751387" cy="2123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100" y="1866901"/>
            <a:ext cx="3683000" cy="24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56100" y="3246438"/>
            <a:ext cx="7759700" cy="3009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080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7951-AA12-0B47-B499-54F220F0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DGL’s offers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F1B63-DD40-F64B-B571-6DC21C5C1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10+ off-the-shelf most popular GNN models (w/ detailed tutorials)</a:t>
            </a:r>
          </a:p>
          <a:p>
            <a:r>
              <a:rPr lang="en-US" dirty="0"/>
              <a:t>A central repo for 9 popular GNN datasets (</a:t>
            </a:r>
            <a:r>
              <a:rPr lang="en-US" dirty="0" err="1"/>
              <a:t>cora</a:t>
            </a:r>
            <a:r>
              <a:rPr lang="en-US" dirty="0"/>
              <a:t>, </a:t>
            </a:r>
            <a:r>
              <a:rPr lang="en-US" dirty="0" err="1"/>
              <a:t>pubmed</a:t>
            </a:r>
            <a:r>
              <a:rPr lang="en-US" dirty="0"/>
              <a:t>, …)</a:t>
            </a:r>
          </a:p>
          <a:p>
            <a:r>
              <a:rPr lang="en-US" dirty="0"/>
              <a:t>Easy </a:t>
            </a:r>
            <a:r>
              <a:rPr lang="en-US" dirty="0" smtClean="0"/>
              <a:t>development </a:t>
            </a:r>
            <a:r>
              <a:rPr lang="en-US" dirty="0"/>
              <a:t>for advanced </a:t>
            </a:r>
            <a:r>
              <a:rPr lang="en-US" dirty="0" smtClean="0"/>
              <a:t>techniques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Sampling for Large graphs</a:t>
            </a:r>
          </a:p>
          <a:p>
            <a:pPr lvl="2"/>
            <a:r>
              <a:rPr lang="en-US" dirty="0" err="1"/>
              <a:t>PinSAGE</a:t>
            </a:r>
            <a:r>
              <a:rPr lang="en-US" dirty="0"/>
              <a:t> [WWW’18], [</a:t>
            </a:r>
            <a:r>
              <a:rPr lang="en-US" dirty="0" err="1"/>
              <a:t>Jianfei</a:t>
            </a:r>
            <a:r>
              <a:rPr lang="en-US" dirty="0"/>
              <a:t> et al., ICML’18], </a:t>
            </a:r>
            <a:r>
              <a:rPr lang="en-US" dirty="0" err="1"/>
              <a:t>FastGCN</a:t>
            </a:r>
            <a:r>
              <a:rPr lang="en-US" dirty="0"/>
              <a:t> [ICLR’18], …</a:t>
            </a:r>
          </a:p>
          <a:p>
            <a:pPr lvl="1"/>
            <a:r>
              <a:rPr lang="en-US" dirty="0" smtClean="0"/>
              <a:t>Generating dynamic </a:t>
            </a:r>
            <a:r>
              <a:rPr lang="en-US" dirty="0"/>
              <a:t>graphs</a:t>
            </a:r>
          </a:p>
          <a:p>
            <a:pPr lvl="2"/>
            <a:r>
              <a:rPr lang="en-US" dirty="0"/>
              <a:t>JTNN [ICML’18], DGMG [CVPR’18], …</a:t>
            </a:r>
          </a:p>
          <a:p>
            <a:pPr lvl="1"/>
            <a:r>
              <a:rPr lang="en-US" dirty="0" smtClean="0"/>
              <a:t>Batch processing of multiple </a:t>
            </a:r>
            <a:r>
              <a:rPr lang="en-US" dirty="0"/>
              <a:t>graphs</a:t>
            </a:r>
          </a:p>
          <a:p>
            <a:pPr lvl="2"/>
            <a:r>
              <a:rPr lang="en-US" dirty="0" err="1"/>
              <a:t>TreeLSTM</a:t>
            </a:r>
            <a:r>
              <a:rPr lang="en-US" dirty="0"/>
              <a:t> [ACL’15], JTNN [ICML’18</a:t>
            </a:r>
            <a:r>
              <a:rPr lang="en-US" dirty="0" smtClean="0"/>
              <a:t>],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40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DGL milestones</a:t>
            </a:r>
            <a:endParaRPr/>
          </a:p>
        </p:txBody>
      </p:sp>
      <p:sp>
        <p:nvSpPr>
          <p:cNvPr id="425" name="Google Shape;425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v0.1 12/18, v0.2 03/19, v0.3 06/19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~2300 stars, 300+ forks on </a:t>
            </a:r>
            <a:r>
              <a:rPr lang="en-US" dirty="0" err="1"/>
              <a:t>github</a:t>
            </a:r>
            <a:r>
              <a:rPr lang="en-US" dirty="0"/>
              <a:t>, 35K+ package downloads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Twitter followers 1K+, 30 contributors,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smtClean="0"/>
              <a:t>Two </a:t>
            </a:r>
            <a:r>
              <a:rPr lang="en-US" dirty="0"/>
              <a:t>hands-on tutorials (NVIDIA GTC 2019, SIGKDD 2019), 10+ blog </a:t>
            </a:r>
            <a:r>
              <a:rPr lang="en-US" dirty="0" smtClean="0"/>
              <a:t>posts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70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DGL adoption (around the world)</a:t>
            </a:r>
            <a:endParaRPr/>
          </a:p>
        </p:txBody>
      </p:sp>
      <p:pic>
        <p:nvPicPr>
          <p:cNvPr id="431" name="Google Shape;43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6020" y="1486004"/>
            <a:ext cx="3048000" cy="47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7110" y="1974954"/>
            <a:ext cx="4673600" cy="3771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715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DGL v0.3 features, v0.4 planned</a:t>
            </a:r>
            <a:endParaRPr/>
          </a:p>
        </p:txBody>
      </p:sp>
      <p:pic>
        <p:nvPicPr>
          <p:cNvPr id="438" name="Google Shape;43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0440" y="1384740"/>
            <a:ext cx="7438236" cy="5473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159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4039133" cy="4797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8852" y="835096"/>
            <a:ext cx="6247657" cy="459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00228" y="1139880"/>
            <a:ext cx="5778672" cy="5418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3"/>
          <p:cNvPicPr preferRelativeResize="0"/>
          <p:nvPr/>
        </p:nvPicPr>
        <p:blipFill rotWithShape="1">
          <a:blip r:embed="rId6">
            <a:alphaModFix/>
          </a:blip>
          <a:srcRect t="29067" r="3662" b="14683"/>
          <a:stretch/>
        </p:blipFill>
        <p:spPr>
          <a:xfrm>
            <a:off x="7289733" y="2571751"/>
            <a:ext cx="3716303" cy="3857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52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88116-5445-6E43-B281-83CD7624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are everywhere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CC3DA2-CD5D-D149-A592-50C6FC7607E9}"/>
              </a:ext>
            </a:extLst>
          </p:cNvPr>
          <p:cNvGrpSpPr/>
          <p:nvPr/>
        </p:nvGrpSpPr>
        <p:grpSpPr>
          <a:xfrm>
            <a:off x="4633742" y="1690688"/>
            <a:ext cx="3166017" cy="2235122"/>
            <a:chOff x="468350" y="3503505"/>
            <a:chExt cx="3166017" cy="2235122"/>
          </a:xfrm>
        </p:grpSpPr>
        <p:pic>
          <p:nvPicPr>
            <p:cNvPr id="5" name="Picture 2" descr="Image result for molecular structure">
              <a:extLst>
                <a:ext uri="{FF2B5EF4-FFF2-40B4-BE49-F238E27FC236}">
                  <a16:creationId xmlns:a16="http://schemas.microsoft.com/office/drawing/2014/main" id="{F7B8AD95-1639-E845-8DE4-1475F6924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50" y="3503505"/>
              <a:ext cx="3166017" cy="1561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09E1D7-2441-8E46-8E05-7862E69AFEB8}"/>
                </a:ext>
              </a:extLst>
            </p:cNvPr>
            <p:cNvSpPr txBox="1"/>
            <p:nvPr/>
          </p:nvSpPr>
          <p:spPr>
            <a:xfrm>
              <a:off x="681720" y="5369295"/>
              <a:ext cx="27392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Protein/Molecule structure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A7159B9-786F-1045-BAF7-1196BCD520C6}"/>
              </a:ext>
            </a:extLst>
          </p:cNvPr>
          <p:cNvGrpSpPr/>
          <p:nvPr/>
        </p:nvGrpSpPr>
        <p:grpSpPr>
          <a:xfrm>
            <a:off x="732355" y="1690688"/>
            <a:ext cx="3081763" cy="2235122"/>
            <a:chOff x="7705493" y="2458182"/>
            <a:chExt cx="3081763" cy="2235122"/>
          </a:xfrm>
        </p:grpSpPr>
        <p:pic>
          <p:nvPicPr>
            <p:cNvPr id="8" name="Picture 6" descr="Image result for social network">
              <a:extLst>
                <a:ext uri="{FF2B5EF4-FFF2-40B4-BE49-F238E27FC236}">
                  <a16:creationId xmlns:a16="http://schemas.microsoft.com/office/drawing/2014/main" id="{20A9F63B-F05C-434E-9008-546D44721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5493" y="2458182"/>
              <a:ext cx="3081763" cy="1730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CE00FE-411F-B443-8DA4-A3A64304BF3B}"/>
                </a:ext>
              </a:extLst>
            </p:cNvPr>
            <p:cNvSpPr txBox="1"/>
            <p:nvPr/>
          </p:nvSpPr>
          <p:spPr>
            <a:xfrm>
              <a:off x="8458241" y="4323972"/>
              <a:ext cx="1576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Social network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4070B6-F1B0-954B-A02C-C25DEF3E18E8}"/>
              </a:ext>
            </a:extLst>
          </p:cNvPr>
          <p:cNvGrpSpPr/>
          <p:nvPr/>
        </p:nvGrpSpPr>
        <p:grpSpPr>
          <a:xfrm>
            <a:off x="8416181" y="1690688"/>
            <a:ext cx="2897149" cy="2237032"/>
            <a:chOff x="8940134" y="4442629"/>
            <a:chExt cx="2897149" cy="2237032"/>
          </a:xfrm>
        </p:grpSpPr>
        <p:pic>
          <p:nvPicPr>
            <p:cNvPr id="11" name="Picture 8" descr="Image result for knowledge graph">
              <a:extLst>
                <a:ext uri="{FF2B5EF4-FFF2-40B4-BE49-F238E27FC236}">
                  <a16:creationId xmlns:a16="http://schemas.microsoft.com/office/drawing/2014/main" id="{F9DD62DF-84B0-B94B-B1AD-3BD8EAF64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0134" y="4442629"/>
              <a:ext cx="2897149" cy="173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346AF3-263A-854D-A02D-F782EB443145}"/>
                </a:ext>
              </a:extLst>
            </p:cNvPr>
            <p:cNvSpPr txBox="1"/>
            <p:nvPr/>
          </p:nvSpPr>
          <p:spPr>
            <a:xfrm>
              <a:off x="9484293" y="6310329"/>
              <a:ext cx="180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Knowledge graph</a:t>
              </a:r>
            </a:p>
          </p:txBody>
        </p:sp>
      </p:grpSp>
      <p:pic>
        <p:nvPicPr>
          <p:cNvPr id="1026" name="Picture 2" descr="https://lh6.googleusercontent.com/zMBqgipvXK1N2REcAS33JYFaqTsQyFaV8PVWfVoWkHbt66jLKsMwtIfE9xWXt3gggOnYKJCHeznRr8MDxwVOvAZWV1vKKXRE-mRQO_9_aOUDN-KCvGSJ2ufUAkoFHDDg-_U2Ht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49" y="4060747"/>
            <a:ext cx="4094537" cy="260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CE00FE-411F-B443-8DA4-A3A64304BF3B}"/>
              </a:ext>
            </a:extLst>
          </p:cNvPr>
          <p:cNvSpPr txBox="1"/>
          <p:nvPr/>
        </p:nvSpPr>
        <p:spPr>
          <a:xfrm>
            <a:off x="2694778" y="6298881"/>
            <a:ext cx="237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Recommender Systems</a:t>
            </a:r>
            <a:endParaRPr lang="en-US" dirty="0"/>
          </a:p>
        </p:txBody>
      </p:sp>
      <p:pic>
        <p:nvPicPr>
          <p:cNvPr id="1028" name="Picture 4" descr="https://lh4.googleusercontent.com/2SNQ_BFVRX9moZSEG7sZjrXylWvL4vsr9iPxdOYKl_sQWTrr7V4IO1SupY6f7G0Rm12MiQAyNoYm79HNE0CNsHOnVuRlUu73iMA8NAZHMegRUZDU2BJKtJfr3DAAczB8Eu5s7X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916" y="4095222"/>
            <a:ext cx="3902197" cy="220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CE00FE-411F-B443-8DA4-A3A64304BF3B}"/>
              </a:ext>
            </a:extLst>
          </p:cNvPr>
          <p:cNvSpPr txBox="1"/>
          <p:nvPr/>
        </p:nvSpPr>
        <p:spPr>
          <a:xfrm>
            <a:off x="6395961" y="6330344"/>
            <a:ext cx="3524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Traffic Forecasting / Urban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67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1" y="504825"/>
            <a:ext cx="75819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8"/>
          <p:cNvPicPr preferRelativeResize="0"/>
          <p:nvPr/>
        </p:nvPicPr>
        <p:blipFill rotWithShape="1">
          <a:blip r:embed="rId4">
            <a:alphaModFix/>
          </a:blip>
          <a:srcRect t="12333" b="12325"/>
          <a:stretch/>
        </p:blipFill>
        <p:spPr>
          <a:xfrm>
            <a:off x="2225675" y="1417637"/>
            <a:ext cx="7569200" cy="48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11637" y="973931"/>
            <a:ext cx="7569200" cy="4851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11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1A3C-BE5A-4F47-8FFC-A5FC4CAB4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CDC9E-6F66-C640-9703-8D24EA9BD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DGL website: </a:t>
            </a:r>
            <a:r>
              <a:rPr lang="en-US" dirty="0">
                <a:hlinkClick r:id="rId2"/>
              </a:rPr>
              <a:t>http://dgl.ai/</a:t>
            </a:r>
            <a:endParaRPr lang="en-US" dirty="0"/>
          </a:p>
          <a:p>
            <a:endParaRPr lang="en-US" dirty="0"/>
          </a:p>
          <a:p>
            <a:r>
              <a:rPr lang="en-US" dirty="0"/>
              <a:t>DGL GitHub Repository: </a:t>
            </a:r>
            <a:r>
              <a:rPr lang="en-US" dirty="0">
                <a:hlinkClick r:id="rId3"/>
              </a:rPr>
              <a:t>https://github.com/dmlc/dgl</a:t>
            </a:r>
            <a:endParaRPr lang="en-US" dirty="0"/>
          </a:p>
          <a:p>
            <a:endParaRPr lang="en-US" dirty="0"/>
          </a:p>
          <a:p>
            <a:r>
              <a:rPr lang="en-US" dirty="0"/>
              <a:t>DGL discuss forum: </a:t>
            </a:r>
            <a:r>
              <a:rPr lang="en-US" dirty="0">
                <a:hlinkClick r:id="rId4"/>
              </a:rPr>
              <a:t>https://discuss.dgl.ai/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D9395-EBE0-CE41-B84D-F1293EAD707A}"/>
              </a:ext>
            </a:extLst>
          </p:cNvPr>
          <p:cNvSpPr txBox="1"/>
          <p:nvPr/>
        </p:nvSpPr>
        <p:spPr>
          <a:xfrm>
            <a:off x="3317359" y="4787611"/>
            <a:ext cx="8195770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Please try it! And we hope to see your contributions!!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2680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7ED2-882D-FB4F-A560-799D9EB0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ML tasks learn from graphs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3E89CA3-27E9-0944-9FBD-7B2F632D5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349" y="1337602"/>
            <a:ext cx="2496277" cy="29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FA55BF-068D-8B46-9122-F11CD09470EA}"/>
              </a:ext>
            </a:extLst>
          </p:cNvPr>
          <p:cNvSpPr txBox="1"/>
          <p:nvPr/>
        </p:nvSpPr>
        <p:spPr>
          <a:xfrm>
            <a:off x="4910837" y="4158129"/>
            <a:ext cx="1701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/>
              <a:t>[</a:t>
            </a:r>
            <a:r>
              <a:rPr lang="en-US" altLang="zh-CN" sz="1600" dirty="0"/>
              <a:t>Jin et al. ICML’18]</a:t>
            </a:r>
            <a:endParaRPr lang="zh-CN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472853-9ABF-424E-972D-798F1A4B921F}"/>
              </a:ext>
            </a:extLst>
          </p:cNvPr>
          <p:cNvSpPr txBox="1"/>
          <p:nvPr/>
        </p:nvSpPr>
        <p:spPr>
          <a:xfrm>
            <a:off x="8640293" y="3198439"/>
            <a:ext cx="2486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/>
              <a:t>[</a:t>
            </a:r>
            <a:r>
              <a:rPr lang="en-US" altLang="zh-CN" sz="1600" dirty="0" err="1"/>
              <a:t>Schlichtkrull</a:t>
            </a:r>
            <a:r>
              <a:rPr lang="en-US" altLang="zh-CN" sz="1600" dirty="0"/>
              <a:t> et al. arxiv’17]</a:t>
            </a:r>
            <a:endParaRPr lang="zh-CN" alt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3B4C35-08D2-EC44-A6F8-8210826BD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606" y="1432245"/>
            <a:ext cx="1622620" cy="15436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5F83A45-CA4E-FE43-987F-62C5DECE7E89}"/>
              </a:ext>
            </a:extLst>
          </p:cNvPr>
          <p:cNvSpPr txBox="1"/>
          <p:nvPr/>
        </p:nvSpPr>
        <p:spPr>
          <a:xfrm>
            <a:off x="1170254" y="3091485"/>
            <a:ext cx="1904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/>
              <a:t>[</a:t>
            </a:r>
            <a:r>
              <a:rPr lang="en-US" altLang="zh-CN" sz="1600" dirty="0"/>
              <a:t>Chen et al. arxiv’18]</a:t>
            </a:r>
            <a:endParaRPr lang="zh-CN" alt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0CBEA-4FBF-644A-B0F0-43635F5ED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483" y="1481728"/>
            <a:ext cx="2572006" cy="1557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827" y="3536993"/>
            <a:ext cx="3762375" cy="2590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FA55BF-068D-8B46-9122-F11CD09470EA}"/>
              </a:ext>
            </a:extLst>
          </p:cNvPr>
          <p:cNvSpPr txBox="1"/>
          <p:nvPr/>
        </p:nvSpPr>
        <p:spPr>
          <a:xfrm>
            <a:off x="8249001" y="6127793"/>
            <a:ext cx="1666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/>
              <a:t>[Li et al., ICML’18]</a:t>
            </a:r>
            <a:endParaRPr lang="zh-CN" alt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588" y="4042981"/>
            <a:ext cx="3708630" cy="16577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F83A45-CA4E-FE43-987F-62C5DECE7E89}"/>
              </a:ext>
            </a:extLst>
          </p:cNvPr>
          <p:cNvSpPr txBox="1"/>
          <p:nvPr/>
        </p:nvSpPr>
        <p:spPr>
          <a:xfrm>
            <a:off x="910154" y="5703997"/>
            <a:ext cx="2615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/>
              <a:t>[van den Berg et al., arxiv’17]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5369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FC1E9-B5ED-A04B-A278-D8B5E2A18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+ Graph =&gt;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F3F93-398E-5148-8202-63C76E66A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422" y="1826764"/>
            <a:ext cx="11763022" cy="1019175"/>
          </a:xfrm>
        </p:spPr>
        <p:txBody>
          <a:bodyPr/>
          <a:lstStyle/>
          <a:p>
            <a:r>
              <a:rPr lang="en-US" dirty="0"/>
              <a:t>Graph Neural Network (GNN) is emerging as an important class of DL models.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D5EDC-871D-1940-B0A7-4E4AE64EB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" b="4317"/>
          <a:stretch/>
        </p:blipFill>
        <p:spPr bwMode="auto">
          <a:xfrm>
            <a:off x="2412793" y="2336350"/>
            <a:ext cx="7619496" cy="431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89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entagon 22">
            <a:extLst>
              <a:ext uri="{FF2B5EF4-FFF2-40B4-BE49-F238E27FC236}">
                <a16:creationId xmlns:a16="http://schemas.microsoft.com/office/drawing/2014/main" id="{F946EF9A-9A8B-CE46-A217-2F7DBEE52533}"/>
              </a:ext>
            </a:extLst>
          </p:cNvPr>
          <p:cNvSpPr/>
          <p:nvPr/>
        </p:nvSpPr>
        <p:spPr>
          <a:xfrm>
            <a:off x="7987368" y="3750809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Classifier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BB8E1-CF70-D24E-A552-FD558668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GNN?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25B50-5C4E-DF49-B3EA-1A513A5CD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6642"/>
          </a:xfrm>
        </p:spPr>
        <p:txBody>
          <a:bodyPr/>
          <a:lstStyle/>
          <a:p>
            <a:r>
              <a:rPr lang="en-US" dirty="0"/>
              <a:t>CNN: learn embedding of an image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8E1D4424-009D-7143-85CB-B0D26E2B630C}"/>
              </a:ext>
            </a:extLst>
          </p:cNvPr>
          <p:cNvSpPr/>
          <p:nvPr/>
        </p:nvSpPr>
        <p:spPr>
          <a:xfrm>
            <a:off x="3138279" y="3750809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CNN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07B4B3-0F36-9C47-9B04-F7F4F5783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8" r="10244"/>
          <a:stretch/>
        </p:blipFill>
        <p:spPr>
          <a:xfrm>
            <a:off x="537069" y="3316277"/>
            <a:ext cx="2320966" cy="228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63D57-B9F1-704B-A573-35E65513B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17" t="25032" r="74705" b="62074"/>
          <a:stretch/>
        </p:blipFill>
        <p:spPr>
          <a:xfrm>
            <a:off x="5485941" y="3316276"/>
            <a:ext cx="2161309" cy="217012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405B647-61A6-AD40-A8D0-B95923171E41}"/>
              </a:ext>
            </a:extLst>
          </p:cNvPr>
          <p:cNvGrpSpPr/>
          <p:nvPr/>
        </p:nvGrpSpPr>
        <p:grpSpPr>
          <a:xfrm>
            <a:off x="2757552" y="2359376"/>
            <a:ext cx="3130630" cy="857682"/>
            <a:chOff x="2777067" y="2302933"/>
            <a:chExt cx="3130630" cy="85768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D01CC5A-6B70-A047-8E63-F3B42167C349}"/>
                </a:ext>
              </a:extLst>
            </p:cNvPr>
            <p:cNvCxnSpPr>
              <a:cxnSpLocks/>
            </p:cNvCxnSpPr>
            <p:nvPr/>
          </p:nvCxnSpPr>
          <p:spPr>
            <a:xfrm>
              <a:off x="2777067" y="2302933"/>
              <a:ext cx="1731321" cy="0"/>
            </a:xfrm>
            <a:prstGeom prst="lin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30FC92C-EEAE-554D-B329-4C457920558E}"/>
                </a:ext>
              </a:extLst>
            </p:cNvPr>
            <p:cNvCxnSpPr>
              <a:cxnSpLocks/>
            </p:cNvCxnSpPr>
            <p:nvPr/>
          </p:nvCxnSpPr>
          <p:spPr>
            <a:xfrm>
              <a:off x="3951111" y="2302933"/>
              <a:ext cx="1956586" cy="857682"/>
            </a:xfrm>
            <a:prstGeom prst="line">
              <a:avLst/>
            </a:prstGeom>
            <a:noFill/>
            <a:ln w="57150"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2BD9BB6-703F-0941-9070-D53A9FDB6AE8}"/>
              </a:ext>
            </a:extLst>
          </p:cNvPr>
          <p:cNvSpPr txBox="1"/>
          <p:nvPr/>
        </p:nvSpPr>
        <p:spPr>
          <a:xfrm>
            <a:off x="10389208" y="3184930"/>
            <a:ext cx="685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7041DD-C7EE-DC4A-A1DA-868E809B321E}"/>
              </a:ext>
            </a:extLst>
          </p:cNvPr>
          <p:cNvSpPr txBox="1"/>
          <p:nvPr/>
        </p:nvSpPr>
        <p:spPr>
          <a:xfrm>
            <a:off x="10326305" y="475947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92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build="p"/>
      <p:bldP spid="17" grpId="0" animBg="1"/>
      <p:bldP spid="22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224C-F134-E843-8E25-4032E969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GNN do?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74C75-1E78-944A-98F7-636026107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7208"/>
          </a:xfrm>
        </p:spPr>
        <p:txBody>
          <a:bodyPr>
            <a:normAutofit fontScale="92500"/>
          </a:bodyPr>
          <a:lstStyle/>
          <a:p>
            <a:r>
              <a:rPr lang="en-US" dirty="0"/>
              <a:t>Graph Neural Network (GNN): learn embedding on </a:t>
            </a:r>
            <a:r>
              <a:rPr lang="en-US" dirty="0" smtClean="0"/>
              <a:t>nodes/edges/graphs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0E93B-9C1A-E34E-92BA-BE087CC1E060}"/>
              </a:ext>
            </a:extLst>
          </p:cNvPr>
          <p:cNvSpPr/>
          <p:nvPr/>
        </p:nvSpPr>
        <p:spPr>
          <a:xfrm>
            <a:off x="6170543" y="3486139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BCB3E0-A53E-6249-92E3-EAC4F6C8462B}"/>
              </a:ext>
            </a:extLst>
          </p:cNvPr>
          <p:cNvSpPr/>
          <p:nvPr/>
        </p:nvSpPr>
        <p:spPr>
          <a:xfrm>
            <a:off x="6170543" y="5295557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2542B5B-823A-5D4A-BD7B-4DBBF7D92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7" t="16542" r="13492" b="17519"/>
          <a:stretch/>
        </p:blipFill>
        <p:spPr>
          <a:xfrm>
            <a:off x="10129273" y="3017181"/>
            <a:ext cx="1066808" cy="9379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B6EAEC-4110-904E-A2B8-6B9883215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724" y="4461162"/>
            <a:ext cx="965906" cy="96590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7588A06-9B96-1A4B-BD49-302F7EE066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129" t="35859" b="35939"/>
          <a:stretch/>
        </p:blipFill>
        <p:spPr>
          <a:xfrm>
            <a:off x="1010282" y="5102504"/>
            <a:ext cx="803562" cy="71287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4C4A15-CB8A-5947-B83E-C0B74E070D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1" r="69883" b="65611"/>
          <a:stretch/>
        </p:blipFill>
        <p:spPr>
          <a:xfrm>
            <a:off x="1978785" y="3691003"/>
            <a:ext cx="678874" cy="8692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09B6D00-3B03-6B4C-BF54-90A7020301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31" t="34936" r="72823" b="34937"/>
          <a:stretch/>
        </p:blipFill>
        <p:spPr>
          <a:xfrm>
            <a:off x="838200" y="2487770"/>
            <a:ext cx="595745" cy="7615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48A70F2-8DF8-B444-B71F-6D0776971E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53" t="36232" r="33476" b="35566"/>
          <a:stretch/>
        </p:blipFill>
        <p:spPr>
          <a:xfrm>
            <a:off x="3236268" y="2868536"/>
            <a:ext cx="803562" cy="71287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AC534-84B5-A140-A4F2-0838D64C8B7B}"/>
              </a:ext>
            </a:extLst>
          </p:cNvPr>
          <p:cNvCxnSpPr/>
          <p:nvPr/>
        </p:nvCxnSpPr>
        <p:spPr>
          <a:xfrm>
            <a:off x="1433945" y="3249303"/>
            <a:ext cx="678738" cy="605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91511A-B7AF-CD43-AAED-E86999A8FF13}"/>
              </a:ext>
            </a:extLst>
          </p:cNvPr>
          <p:cNvCxnSpPr>
            <a:cxnSpLocks/>
          </p:cNvCxnSpPr>
          <p:nvPr/>
        </p:nvCxnSpPr>
        <p:spPr>
          <a:xfrm flipV="1">
            <a:off x="1554481" y="4459330"/>
            <a:ext cx="518726" cy="702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39DA3E-0B15-5C47-95E2-9899F1AFDDF0}"/>
              </a:ext>
            </a:extLst>
          </p:cNvPr>
          <p:cNvCxnSpPr>
            <a:cxnSpLocks/>
          </p:cNvCxnSpPr>
          <p:nvPr/>
        </p:nvCxnSpPr>
        <p:spPr>
          <a:xfrm flipH="1">
            <a:off x="2536987" y="3406916"/>
            <a:ext cx="762722" cy="447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C4EB2340-968A-EC47-8A5B-4760FFF5AA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1" r="69883" b="65611"/>
          <a:stretch/>
        </p:blipFill>
        <p:spPr>
          <a:xfrm>
            <a:off x="6295207" y="4405160"/>
            <a:ext cx="678874" cy="86927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1AC3BFB-2D25-7C44-B48D-E0E480D155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53" t="36232" r="33476" b="35566"/>
          <a:stretch/>
        </p:blipFill>
        <p:spPr>
          <a:xfrm>
            <a:off x="6295207" y="2694037"/>
            <a:ext cx="803562" cy="712879"/>
          </a:xfrm>
          <a:prstGeom prst="rect">
            <a:avLst/>
          </a:prstGeom>
        </p:spPr>
      </p:pic>
      <p:sp>
        <p:nvSpPr>
          <p:cNvPr id="65" name="Pentagon 64">
            <a:extLst>
              <a:ext uri="{FF2B5EF4-FFF2-40B4-BE49-F238E27FC236}">
                <a16:creationId xmlns:a16="http://schemas.microsoft.com/office/drawing/2014/main" id="{5DDB2A9E-92D5-7845-B72C-E97B596C17BE}"/>
              </a:ext>
            </a:extLst>
          </p:cNvPr>
          <p:cNvSpPr/>
          <p:nvPr/>
        </p:nvSpPr>
        <p:spPr>
          <a:xfrm>
            <a:off x="3838393" y="3801448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GNN</a:t>
            </a:r>
          </a:p>
        </p:txBody>
      </p:sp>
      <p:sp>
        <p:nvSpPr>
          <p:cNvPr id="66" name="Pentagon 65">
            <a:extLst>
              <a:ext uri="{FF2B5EF4-FFF2-40B4-BE49-F238E27FC236}">
                <a16:creationId xmlns:a16="http://schemas.microsoft.com/office/drawing/2014/main" id="{AD5F9001-0AF0-1D41-824E-145AEE4FDCB8}"/>
              </a:ext>
            </a:extLst>
          </p:cNvPr>
          <p:cNvSpPr/>
          <p:nvPr/>
        </p:nvSpPr>
        <p:spPr>
          <a:xfrm>
            <a:off x="7781072" y="3754632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Classifier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BFB869-EECD-1D4E-B996-F865609E605D}"/>
              </a:ext>
            </a:extLst>
          </p:cNvPr>
          <p:cNvGrpSpPr/>
          <p:nvPr/>
        </p:nvGrpSpPr>
        <p:grpSpPr>
          <a:xfrm>
            <a:off x="6415152" y="2337922"/>
            <a:ext cx="1731321" cy="1057432"/>
            <a:chOff x="2777067" y="2302933"/>
            <a:chExt cx="1731321" cy="105743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D8C90C2-C989-4D43-9308-BC41D95C5606}"/>
                </a:ext>
              </a:extLst>
            </p:cNvPr>
            <p:cNvCxnSpPr>
              <a:cxnSpLocks/>
            </p:cNvCxnSpPr>
            <p:nvPr/>
          </p:nvCxnSpPr>
          <p:spPr>
            <a:xfrm>
              <a:off x="2777067" y="2302933"/>
              <a:ext cx="1731321" cy="0"/>
            </a:xfrm>
            <a:prstGeom prst="lin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361B8F9-F751-DD4A-B651-210A9563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866" y="2302933"/>
              <a:ext cx="451245" cy="1057432"/>
            </a:xfrm>
            <a:prstGeom prst="line">
              <a:avLst/>
            </a:prstGeom>
            <a:noFill/>
            <a:ln w="57150"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217303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4218-2BBF-9144-AE5B-97B66FC1E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GNN do its job?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343F2-D44D-644A-B301-9CC127547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GNN </a:t>
            </a:r>
            <a:r>
              <a:rPr lang="en-US" dirty="0" smtClean="0"/>
              <a:t>is based on </a:t>
            </a:r>
            <a:r>
              <a:rPr lang="en-US" dirty="0"/>
              <a:t>message passing</a:t>
            </a:r>
          </a:p>
        </p:txBody>
      </p:sp>
      <p:pic>
        <p:nvPicPr>
          <p:cNvPr id="18" name="Google Shape;236;p16">
            <a:extLst>
              <a:ext uri="{FF2B5EF4-FFF2-40B4-BE49-F238E27FC236}">
                <a16:creationId xmlns:a16="http://schemas.microsoft.com/office/drawing/2014/main" id="{111226DF-7E81-494A-8582-F68B72E131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560" y="2637224"/>
            <a:ext cx="5088473" cy="142958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38;p16">
            <a:extLst>
              <a:ext uri="{FF2B5EF4-FFF2-40B4-BE49-F238E27FC236}">
                <a16:creationId xmlns:a16="http://schemas.microsoft.com/office/drawing/2014/main" id="{B5203921-BB65-384A-8AC9-2BD7ABC69C79}"/>
              </a:ext>
            </a:extLst>
          </p:cNvPr>
          <p:cNvSpPr txBox="1"/>
          <p:nvPr/>
        </p:nvSpPr>
        <p:spPr>
          <a:xfrm>
            <a:off x="838200" y="4170316"/>
            <a:ext cx="46931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Neural Message Passing for Quantum Chemistry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203EFD-9019-BC42-8B48-F451E48FFF65}"/>
                  </a:ext>
                </a:extLst>
              </p:cNvPr>
              <p:cNvSpPr txBox="1"/>
              <p:nvPr/>
            </p:nvSpPr>
            <p:spPr>
              <a:xfrm>
                <a:off x="8911668" y="3482739"/>
                <a:ext cx="1636888" cy="607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𝑚𝑠𝑔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203EFD-9019-BC42-8B48-F451E48FF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668" y="3482739"/>
                <a:ext cx="1636888" cy="607602"/>
              </a:xfrm>
              <a:prstGeom prst="rect">
                <a:avLst/>
              </a:prstGeom>
              <a:blipFill>
                <a:blip r:embed="rId5"/>
                <a:stretch>
                  <a:fillRect l="-3077" t="-110204" r="-3077" b="-177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6B9F671-532C-FD42-841B-403B2D4BFC20}"/>
              </a:ext>
            </a:extLst>
          </p:cNvPr>
          <p:cNvGrpSpPr/>
          <p:nvPr/>
        </p:nvGrpSpPr>
        <p:grpSpPr>
          <a:xfrm>
            <a:off x="7248143" y="2277843"/>
            <a:ext cx="3110411" cy="2911718"/>
            <a:chOff x="1190742" y="2923823"/>
            <a:chExt cx="3110411" cy="291171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D728B7-6990-AC41-86CD-3A5848BA9D29}"/>
                </a:ext>
              </a:extLst>
            </p:cNvPr>
            <p:cNvSpPr/>
            <p:nvPr/>
          </p:nvSpPr>
          <p:spPr>
            <a:xfrm>
              <a:off x="2244425" y="4158954"/>
              <a:ext cx="471338" cy="480953"/>
            </a:xfrm>
            <a:prstGeom prst="ellipse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7735FD-3BBD-9F47-8269-CBDBA3BFC11A}"/>
                </a:ext>
              </a:extLst>
            </p:cNvPr>
            <p:cNvSpPr/>
            <p:nvPr/>
          </p:nvSpPr>
          <p:spPr>
            <a:xfrm>
              <a:off x="3059344" y="3079409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3A8B5A-0C05-EA49-96E6-79B4DE6B588F}"/>
                </a:ext>
              </a:extLst>
            </p:cNvPr>
            <p:cNvSpPr/>
            <p:nvPr/>
          </p:nvSpPr>
          <p:spPr>
            <a:xfrm>
              <a:off x="1190742" y="3319886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358409-A59B-C04D-BBD2-C13DB60D1CA5}"/>
                </a:ext>
              </a:extLst>
            </p:cNvPr>
            <p:cNvSpPr/>
            <p:nvPr/>
          </p:nvSpPr>
          <p:spPr>
            <a:xfrm>
              <a:off x="1224997" y="5114575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A77582-F892-664E-AF8B-5F17A8A8A6EC}"/>
                </a:ext>
              </a:extLst>
            </p:cNvPr>
            <p:cNvSpPr/>
            <p:nvPr/>
          </p:nvSpPr>
          <p:spPr>
            <a:xfrm>
              <a:off x="3147376" y="5086181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67965B-38ED-694F-8ED5-C0B194672D9B}"/>
                </a:ext>
              </a:extLst>
            </p:cNvPr>
            <p:cNvCxnSpPr>
              <a:cxnSpLocks/>
              <a:stCxn id="24" idx="5"/>
              <a:endCxn id="22" idx="1"/>
            </p:cNvCxnSpPr>
            <p:nvPr/>
          </p:nvCxnSpPr>
          <p:spPr>
            <a:xfrm>
              <a:off x="1593054" y="3730405"/>
              <a:ext cx="720397" cy="49898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457B88C-6EFD-9045-AE74-55E6C565DA92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2646737" y="3489928"/>
              <a:ext cx="481633" cy="73945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FDAA7C5-3610-9644-A169-AA4763A15FB1}"/>
                </a:ext>
              </a:extLst>
            </p:cNvPr>
            <p:cNvCxnSpPr>
              <a:stCxn id="26" idx="1"/>
              <a:endCxn id="22" idx="5"/>
            </p:cNvCxnSpPr>
            <p:nvPr/>
          </p:nvCxnSpPr>
          <p:spPr>
            <a:xfrm flipH="1" flipV="1">
              <a:off x="2646737" y="4569473"/>
              <a:ext cx="569665" cy="58714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A068A2-A72E-7944-9DB4-2CAAE769795F}"/>
                </a:ext>
              </a:extLst>
            </p:cNvPr>
            <p:cNvCxnSpPr>
              <a:stCxn id="25" idx="7"/>
              <a:endCxn id="22" idx="3"/>
            </p:cNvCxnSpPr>
            <p:nvPr/>
          </p:nvCxnSpPr>
          <p:spPr>
            <a:xfrm flipV="1">
              <a:off x="1627309" y="4569473"/>
              <a:ext cx="686142" cy="6155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266BB4-35CE-2745-95BD-C20AC53DB04F}"/>
                </a:ext>
              </a:extLst>
            </p:cNvPr>
            <p:cNvSpPr/>
            <p:nvPr/>
          </p:nvSpPr>
          <p:spPr>
            <a:xfrm>
              <a:off x="1593054" y="3079409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07C506-1FA8-6C40-97F0-A40B37AE7450}"/>
                </a:ext>
              </a:extLst>
            </p:cNvPr>
            <p:cNvSpPr/>
            <p:nvPr/>
          </p:nvSpPr>
          <p:spPr>
            <a:xfrm>
              <a:off x="1706539" y="5595065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80ED78-64C9-D74A-A196-D6802D955542}"/>
                </a:ext>
              </a:extLst>
            </p:cNvPr>
            <p:cNvSpPr/>
            <p:nvPr/>
          </p:nvSpPr>
          <p:spPr>
            <a:xfrm>
              <a:off x="3616312" y="2923823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E5CA58-78D1-A84F-8D8C-D250A0D49E76}"/>
                </a:ext>
              </a:extLst>
            </p:cNvPr>
            <p:cNvSpPr/>
            <p:nvPr/>
          </p:nvSpPr>
          <p:spPr>
            <a:xfrm>
              <a:off x="3807728" y="5385284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FD203B-C655-CB4C-92E5-29E782104544}"/>
              </a:ext>
            </a:extLst>
          </p:cNvPr>
          <p:cNvGrpSpPr/>
          <p:nvPr/>
        </p:nvGrpSpPr>
        <p:grpSpPr>
          <a:xfrm>
            <a:off x="9025632" y="2963526"/>
            <a:ext cx="1941268" cy="395496"/>
            <a:chOff x="2810183" y="3247731"/>
            <a:chExt cx="1941268" cy="39549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44EEBFC-1F37-9C41-B8A1-E747EE3470B3}"/>
                </a:ext>
              </a:extLst>
            </p:cNvPr>
            <p:cNvSpPr/>
            <p:nvPr/>
          </p:nvSpPr>
          <p:spPr>
            <a:xfrm>
              <a:off x="2810183" y="3402751"/>
              <a:ext cx="493425" cy="240476"/>
            </a:xfrm>
            <a:prstGeom prst="rect">
              <a:avLst/>
            </a:prstGeom>
            <a:solidFill>
              <a:schemeClr val="accent2"/>
            </a:solidFill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416F4AF-0614-F14B-A051-ED8531A832D8}"/>
                    </a:ext>
                  </a:extLst>
                </p:cNvPr>
                <p:cNvSpPr txBox="1"/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51</m:t>
                            </m:r>
                          </m:sub>
                          <m:sup/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626BD6-2828-8C44-B490-506B0E45C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blipFill>
                  <a:blip r:embed="rId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 3"/>
          <p:cNvSpPr/>
          <p:nvPr/>
        </p:nvSpPr>
        <p:spPr>
          <a:xfrm>
            <a:off x="2807208" y="2752344"/>
            <a:ext cx="1828800" cy="452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39112" y="2673906"/>
            <a:ext cx="768096" cy="8088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151376" y="2553667"/>
            <a:ext cx="811973" cy="1986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78288" y="2383012"/>
            <a:ext cx="108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Message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563624" y="2433429"/>
            <a:ext cx="475488" cy="21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691" y="2248102"/>
            <a:ext cx="87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Reduce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0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 animBg="1"/>
      <p:bldP spid="5" grpId="0" animBg="1"/>
      <p:bldP spid="11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Existing implementations are often slow 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773" y="1518168"/>
            <a:ext cx="2496277" cy="29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tree_images/ch08-tree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39497"/>
            <a:ext cx="2952863" cy="19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5577" y="4552714"/>
            <a:ext cx="2458110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Sentence Parse Tree</a:t>
            </a:r>
          </a:p>
          <a:p>
            <a:pPr algn="ctr"/>
            <a:r>
              <a:rPr lang="en-US" altLang="zh-CN" sz="1600" dirty="0"/>
              <a:t>[Tai et al. ACL’15]</a:t>
            </a:r>
            <a:endParaRPr lang="zh-CN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940285" y="4552714"/>
            <a:ext cx="200125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Molecule Graph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Jin</a:t>
            </a:r>
            <a:r>
              <a:rPr lang="en-US" altLang="zh-CN" sz="1600" dirty="0"/>
              <a:t> et al. ICML’18]</a:t>
            </a:r>
            <a:endParaRPr lang="zh-CN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38433" y="5469142"/>
            <a:ext cx="3552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Training speed of one popular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PyTorch</a:t>
            </a:r>
            <a:r>
              <a:rPr lang="en-US" altLang="zh-CN" sz="2400" b="1" dirty="0">
                <a:solidFill>
                  <a:schemeClr val="accent2"/>
                </a:solidFill>
              </a:rPr>
              <a:t> version is only 23 trees/s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37685" y="5469142"/>
            <a:ext cx="2806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Author’s code in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PyTorch</a:t>
            </a:r>
            <a:r>
              <a:rPr lang="en-US" altLang="zh-CN" sz="2400" b="1" dirty="0">
                <a:solidFill>
                  <a:schemeClr val="accent2"/>
                </a:solidFill>
              </a:rPr>
              <a:t>: 8.25 graphs/s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92A1803B-D375-ED42-B0A9-832DCAE2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947" y="2144472"/>
            <a:ext cx="3821479" cy="1966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08D570-9DA7-6E42-B238-F67EEB5956FB}"/>
              </a:ext>
            </a:extLst>
          </p:cNvPr>
          <p:cNvSpPr txBox="1"/>
          <p:nvPr/>
        </p:nvSpPr>
        <p:spPr>
          <a:xfrm>
            <a:off x="8586493" y="4552714"/>
            <a:ext cx="248638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Base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Schlichtkrull</a:t>
            </a:r>
            <a:r>
              <a:rPr lang="en-US" altLang="zh-CN" sz="1600" dirty="0"/>
              <a:t> et al. arxiv’17]</a:t>
            </a:r>
            <a:endParaRPr lang="zh-CN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7AE8BE-C6D6-2E47-B00A-4115CF363FC5}"/>
              </a:ext>
            </a:extLst>
          </p:cNvPr>
          <p:cNvSpPr txBox="1"/>
          <p:nvPr/>
        </p:nvSpPr>
        <p:spPr>
          <a:xfrm>
            <a:off x="8586493" y="5469142"/>
            <a:ext cx="2638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Cannot run on GPU</a:t>
            </a:r>
          </a:p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due to OOM</a:t>
            </a:r>
          </a:p>
        </p:txBody>
      </p:sp>
    </p:spTree>
    <p:extLst>
      <p:ext uri="{BB962C8B-B14F-4D97-AF65-F5344CB8AC3E}">
        <p14:creationId xmlns:p14="http://schemas.microsoft.com/office/powerpoint/2010/main" val="80122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4447</TotalTime>
  <Words>1025</Words>
  <Application>Microsoft Office PowerPoint</Application>
  <PresentationFormat>Widescreen</PresentationFormat>
  <Paragraphs>225</Paragraphs>
  <Slides>31</Slides>
  <Notes>19</Notes>
  <HiddenSlides>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Droid Sans Mono</vt:lpstr>
      <vt:lpstr>等线</vt:lpstr>
      <vt:lpstr>等线 Light</vt:lpstr>
      <vt:lpstr>Arial</vt:lpstr>
      <vt:lpstr>Calibri</vt:lpstr>
      <vt:lpstr>Calibri Light</vt:lpstr>
      <vt:lpstr>Cambria Math</vt:lpstr>
      <vt:lpstr>Consolas</vt:lpstr>
      <vt:lpstr>Microsoft Sans Serif</vt:lpstr>
      <vt:lpstr>Wingdings</vt:lpstr>
      <vt:lpstr>Office Theme</vt:lpstr>
      <vt:lpstr>Learning Graph Neural Networks with Deep Graph Library</vt:lpstr>
      <vt:lpstr>Today’s schedule</vt:lpstr>
      <vt:lpstr>Graph data are everywhere</vt:lpstr>
      <vt:lpstr>Many ML tasks learn from graphs</vt:lpstr>
      <vt:lpstr>Deep learning + Graph =&gt; GNN</vt:lpstr>
      <vt:lpstr>What is GNN? </vt:lpstr>
      <vt:lpstr>What does GNN do?</vt:lpstr>
      <vt:lpstr>How does GNN do its job?</vt:lpstr>
      <vt:lpstr>Existing implementations are often slow </vt:lpstr>
      <vt:lpstr>Existing tools do not support GNNs well</vt:lpstr>
      <vt:lpstr>PageRank</vt:lpstr>
      <vt:lpstr>Label propagation</vt:lpstr>
      <vt:lpstr>Why is programming GNN hard?</vt:lpstr>
      <vt:lpstr>Goals of DGL</vt:lpstr>
      <vt:lpstr>Forward compatibility</vt:lpstr>
      <vt:lpstr>Flexibility of Message Passing Control</vt:lpstr>
      <vt:lpstr>Flexibility of Message Passing Control</vt:lpstr>
      <vt:lpstr>Concise set of builtin message/reduce functions </vt:lpstr>
      <vt:lpstr>DGL code example: GCN using builtins</vt:lpstr>
      <vt:lpstr>PowerPoint Presentation</vt:lpstr>
      <vt:lpstr>DGL code example: GCN</vt:lpstr>
      <vt:lpstr>Backward compatibility</vt:lpstr>
      <vt:lpstr>Is DGL Fast?</vt:lpstr>
      <vt:lpstr>Is DGL scalable?</vt:lpstr>
      <vt:lpstr>DGL’s offers</vt:lpstr>
      <vt:lpstr>DGL milestones</vt:lpstr>
      <vt:lpstr>DGL adoption (around the world)</vt:lpstr>
      <vt:lpstr>DGL v0.3 features, v0.4 planned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Graph Library</dc:title>
  <dc:creator>Lingfan Yu</dc:creator>
  <cp:lastModifiedBy>Gan, Quan</cp:lastModifiedBy>
  <cp:revision>292</cp:revision>
  <dcterms:created xsi:type="dcterms:W3CDTF">2019-02-14T18:59:47Z</dcterms:created>
  <dcterms:modified xsi:type="dcterms:W3CDTF">2019-07-12T07:52:09Z</dcterms:modified>
</cp:coreProperties>
</file>